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9"/>
  </p:notesMasterIdLst>
  <p:sldIdLst>
    <p:sldId id="798" r:id="rId2"/>
    <p:sldId id="256" r:id="rId3"/>
    <p:sldId id="757" r:id="rId4"/>
    <p:sldId id="796" r:id="rId5"/>
    <p:sldId id="797" r:id="rId6"/>
    <p:sldId id="773" r:id="rId7"/>
    <p:sldId id="816" r:id="rId8"/>
    <p:sldId id="818" r:id="rId9"/>
    <p:sldId id="820" r:id="rId10"/>
    <p:sldId id="822" r:id="rId11"/>
    <p:sldId id="821" r:id="rId12"/>
    <p:sldId id="812" r:id="rId13"/>
    <p:sldId id="801" r:id="rId14"/>
    <p:sldId id="802" r:id="rId15"/>
    <p:sldId id="259" r:id="rId16"/>
    <p:sldId id="803" r:id="rId17"/>
    <p:sldId id="804" r:id="rId18"/>
    <p:sldId id="805" r:id="rId19"/>
    <p:sldId id="806" r:id="rId20"/>
    <p:sldId id="807" r:id="rId21"/>
    <p:sldId id="257" r:id="rId22"/>
    <p:sldId id="813" r:id="rId23"/>
    <p:sldId id="823" r:id="rId24"/>
    <p:sldId id="827" r:id="rId25"/>
    <p:sldId id="824" r:id="rId26"/>
    <p:sldId id="826" r:id="rId27"/>
    <p:sldId id="82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674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029" autoAdjust="0"/>
    <p:restoredTop sz="94838" autoAdjust="0"/>
  </p:normalViewPr>
  <p:slideViewPr>
    <p:cSldViewPr>
      <p:cViewPr varScale="1">
        <p:scale>
          <a:sx n="133" d="100"/>
          <a:sy n="133" d="100"/>
        </p:scale>
        <p:origin x="24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96"/>
    </p:cViewPr>
  </p:sorterViewPr>
  <p:notesViewPr>
    <p:cSldViewPr>
      <p:cViewPr varScale="1">
        <p:scale>
          <a:sx n="87" d="100"/>
          <a:sy n="87" d="100"/>
        </p:scale>
        <p:origin x="-89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7542D-3B16-4270-BFA3-6877548F1740}" type="datetimeFigureOut">
              <a:rPr lang="en-US" smtClean="0"/>
              <a:t>9/9/23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931E8-144C-49FE-A5EB-350C24CCA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2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58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000" dirty="0"/>
              <a:t>Cell Phones and Other Devices: </a:t>
            </a:r>
            <a:r>
              <a:rPr lang="en-US" altLang="zh-CN" sz="2000" b="1" dirty="0"/>
              <a:t>Please turn off all cell phones,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or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turn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to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air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plane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mode before class</a:t>
            </a:r>
            <a:r>
              <a:rPr lang="en-US" altLang="zh-CN" sz="2000" dirty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altLang="zh-CN" sz="2000" dirty="0"/>
              <a:t>Use of other electronic devices (tablets, </a:t>
            </a:r>
            <a:r>
              <a:rPr lang="en-US" altLang="zh-CN" sz="2000" dirty="0" err="1"/>
              <a:t>laptops,etc</a:t>
            </a:r>
            <a:r>
              <a:rPr lang="en-US" altLang="zh-CN" sz="2000" dirty="0"/>
              <a:t>.) is allowed for course-related purposes only.</a:t>
            </a:r>
          </a:p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6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84c5dd867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84c5dd867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84c5dd8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84c5dd8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84c5dd86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84c5dd86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84c5dd86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84c5dd867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84c5dd86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84c5dd86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84c5dd867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84c5dd867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e84c5dd86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e84c5dd86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84c5dd86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84c5dd86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84c5dd86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84c5dd86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57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10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84c5dd86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84c5dd86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122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84c5dd86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84c5dd86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399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during class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27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during class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60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Compass2g</a:t>
            </a:r>
          </a:p>
          <a:p>
            <a:endParaRPr kumimoji="1"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dirty="0"/>
              <a:t>Will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</a:t>
            </a:r>
            <a:r>
              <a:rPr kumimoji="1" lang="zh-CN" altLang="en-US" dirty="0"/>
              <a:t> </a:t>
            </a:r>
            <a:r>
              <a:rPr kumimoji="1" lang="en-US" altLang="zh-CN" dirty="0"/>
              <a:t>auto-grade.</a:t>
            </a:r>
            <a:r>
              <a:rPr kumimoji="1" lang="zh-CN" altLang="en-US" dirty="0"/>
              <a:t> </a:t>
            </a:r>
            <a:r>
              <a:rPr kumimoji="1" lang="en-US" altLang="zh-CN" dirty="0"/>
              <a:t>Make</a:t>
            </a:r>
            <a:r>
              <a:rPr kumimoji="1" lang="zh-CN" altLang="en-US" dirty="0"/>
              <a:t> </a:t>
            </a:r>
            <a:r>
              <a:rPr kumimoji="1" lang="en-US" altLang="zh-CN" dirty="0"/>
              <a:t>sure</a:t>
            </a:r>
            <a:r>
              <a:rPr kumimoji="1" lang="zh-CN" altLang="en-US" dirty="0"/>
              <a:t> </a:t>
            </a:r>
            <a:r>
              <a:rPr kumimoji="1" lang="en-US" altLang="zh-CN" dirty="0"/>
              <a:t>what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</a:t>
            </a:r>
            <a:r>
              <a:rPr kumimoji="1" lang="zh-CN" altLang="en-US" dirty="0"/>
              <a:t> </a:t>
            </a:r>
            <a:r>
              <a:rPr kumimoji="1" lang="en-US" altLang="zh-CN" dirty="0"/>
              <a:t>write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box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clear.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01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and only given in exceptional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50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and only given in exceptional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81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and only given in exceptional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30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and only given in exceptional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931E8-144C-49FE-A5EB-350C24CCA7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1973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September 9,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September 9,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ead.edu/events/msom2013/programme/documents/ProgramMSOMwithlinks_02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radescope.com/article/0chl25eed3-student-scan-mobile-devic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radescope.com/article/ccbpppziu9-student-submit-work#submitting_a_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Plan</a:t>
            </a:r>
            <a:r>
              <a:rPr lang="zh-CN" altLang="en-US" dirty="0"/>
              <a:t> </a:t>
            </a:r>
            <a:r>
              <a:rPr lang="en-US" altLang="zh-CN" dirty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981200"/>
            <a:ext cx="82296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Plan for</a:t>
            </a:r>
            <a:r>
              <a:rPr lang="zh-CN" altLang="en-US" dirty="0"/>
              <a:t> </a:t>
            </a:r>
            <a:r>
              <a:rPr lang="en-US" altLang="zh-CN" dirty="0"/>
              <a:t>Tutorial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(50</a:t>
            </a:r>
            <a:r>
              <a:rPr lang="zh-CN" altLang="en-US" dirty="0"/>
              <a:t> </a:t>
            </a:r>
            <a:r>
              <a:rPr lang="en-US" altLang="zh-CN" dirty="0"/>
              <a:t>min)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Introduction to </a:t>
            </a:r>
            <a:r>
              <a:rPr lang="en-US" altLang="zh-CN" dirty="0"/>
              <a:t>homework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  <a:r>
              <a:rPr lang="zh-CN" altLang="en-US" dirty="0"/>
              <a:t>  </a:t>
            </a:r>
            <a:r>
              <a:rPr lang="en-US" altLang="zh-CN" dirty="0"/>
              <a:t>(10min)</a:t>
            </a:r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altLang="zh-CN" dirty="0"/>
              <a:t>--drop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</a:p>
          <a:p>
            <a:pPr marL="0" indent="0">
              <a:buNone/>
            </a:pPr>
            <a:r>
              <a:rPr lang="zh-CN" altLang="en-US" dirty="0"/>
              <a:t>     </a:t>
            </a:r>
            <a:r>
              <a:rPr lang="en-US" altLang="zh-CN" dirty="0"/>
              <a:t>--regrading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  <a:endParaRPr lang="en-US" dirty="0"/>
          </a:p>
          <a:p>
            <a:endParaRPr lang="en-US" altLang="zh-CN" dirty="0"/>
          </a:p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prepare</a:t>
            </a:r>
            <a:r>
              <a:rPr lang="zh-CN" altLang="en-US" dirty="0"/>
              <a:t> </a:t>
            </a:r>
            <a:r>
              <a:rPr lang="en-US" altLang="zh-CN" dirty="0"/>
              <a:t>e-version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homework</a:t>
            </a:r>
            <a:r>
              <a:rPr lang="zh-CN" altLang="en-US" dirty="0"/>
              <a:t> </a:t>
            </a:r>
            <a:r>
              <a:rPr lang="en-US" altLang="zh-CN" dirty="0"/>
              <a:t>(10</a:t>
            </a:r>
            <a:r>
              <a:rPr lang="zh-CN" altLang="en-US" dirty="0"/>
              <a:t> </a:t>
            </a:r>
            <a:r>
              <a:rPr lang="en-US" altLang="zh-CN" dirty="0"/>
              <a:t>min)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CN" dirty="0"/>
              <a:t>--3</a:t>
            </a:r>
            <a:r>
              <a:rPr lang="zh-CN" altLang="en-US" dirty="0"/>
              <a:t> </a:t>
            </a:r>
            <a:r>
              <a:rPr lang="en-US" altLang="zh-CN" dirty="0"/>
              <a:t>formats;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CN" dirty="0"/>
              <a:t>--tips</a:t>
            </a:r>
            <a:r>
              <a:rPr lang="zh-CN" altLang="en-US" dirty="0"/>
              <a:t> </a:t>
            </a:r>
            <a:r>
              <a:rPr lang="en-US" altLang="zh-CN" dirty="0"/>
              <a:t>such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circling</a:t>
            </a:r>
            <a:r>
              <a:rPr lang="zh-CN" altLang="en-US" dirty="0"/>
              <a:t> </a:t>
            </a:r>
            <a:r>
              <a:rPr lang="en-US" altLang="zh-CN" dirty="0"/>
              <a:t>answers</a:t>
            </a:r>
          </a:p>
          <a:p>
            <a:endParaRPr lang="en-US" altLang="zh-CN" dirty="0"/>
          </a:p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submit</a:t>
            </a:r>
            <a:r>
              <a:rPr lang="zh-CN" altLang="en-US" dirty="0"/>
              <a:t> </a:t>
            </a:r>
            <a:r>
              <a:rPr lang="en-US" altLang="zh-CN" dirty="0"/>
              <a:t>homework</a:t>
            </a:r>
            <a:r>
              <a:rPr lang="zh-CN" altLang="en-US" dirty="0"/>
              <a:t> </a:t>
            </a:r>
            <a:r>
              <a:rPr lang="en-US" altLang="zh-CN" dirty="0"/>
              <a:t>via</a:t>
            </a:r>
            <a:r>
              <a:rPr lang="zh-CN" altLang="en-US" dirty="0"/>
              <a:t> </a:t>
            </a:r>
            <a:r>
              <a:rPr lang="en-US" altLang="zh-CN" dirty="0"/>
              <a:t>BB</a:t>
            </a:r>
            <a:r>
              <a:rPr lang="zh-CN" altLang="en-US" dirty="0"/>
              <a:t> </a:t>
            </a:r>
            <a:r>
              <a:rPr lang="en-US" altLang="zh-CN" dirty="0"/>
              <a:t>(5</a:t>
            </a:r>
            <a:r>
              <a:rPr lang="zh-CN" altLang="en-US" dirty="0"/>
              <a:t> </a:t>
            </a:r>
            <a:r>
              <a:rPr lang="en-US" altLang="zh-CN" dirty="0"/>
              <a:t>min)</a:t>
            </a:r>
          </a:p>
          <a:p>
            <a:endParaRPr lang="en-US" altLang="zh-CN" dirty="0"/>
          </a:p>
          <a:p>
            <a:r>
              <a:rPr lang="en-US" altLang="zh-CN" dirty="0"/>
              <a:t>Exercise:</a:t>
            </a:r>
            <a:r>
              <a:rPr lang="zh-CN" altLang="en-US" dirty="0"/>
              <a:t> </a:t>
            </a:r>
            <a:r>
              <a:rPr lang="en-US" altLang="zh-CN" dirty="0"/>
              <a:t>(25</a:t>
            </a:r>
            <a:r>
              <a:rPr lang="zh-CN" altLang="en-US" dirty="0"/>
              <a:t> </a:t>
            </a:r>
            <a:r>
              <a:rPr lang="en-US" altLang="zh-CN" dirty="0"/>
              <a:t>mins)</a:t>
            </a:r>
          </a:p>
        </p:txBody>
      </p:sp>
    </p:spTree>
    <p:extLst>
      <p:ext uri="{BB962C8B-B14F-4D97-AF65-F5344CB8AC3E}">
        <p14:creationId xmlns:p14="http://schemas.microsoft.com/office/powerpoint/2010/main" val="358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DF8005-44CD-BB49-BDA2-E4D402B6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Homework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Policy: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E84A3-43E2-B549-B4E7-5ACCB71D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9067800" cy="4343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4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Assignment 1 will be graded by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6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Jiaying</a:t>
            </a:r>
            <a:r>
              <a:rPr lang="en-US" altLang="zh-CN" sz="6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Liao and Bowen </a:t>
            </a:r>
            <a:r>
              <a:rPr lang="en-US" altLang="zh-CN" sz="6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Kuang</a:t>
            </a:r>
            <a:endParaRPr lang="en-US" altLang="zh-CN" sz="6400" b="1" dirty="0">
              <a:solidFill>
                <a:schemeClr val="tx1">
                  <a:lumMod val="75000"/>
                  <a:lumOff val="25000"/>
                </a:schemeClr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b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5334000" cy="5334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/>
              <a:t>Academic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Integrity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00600"/>
          </a:xfrm>
        </p:spPr>
        <p:txBody>
          <a:bodyPr/>
          <a:lstStyle/>
          <a:p>
            <a:endParaRPr lang="en-US" altLang="zh-CN" sz="2000" b="1" dirty="0"/>
          </a:p>
          <a:p>
            <a:r>
              <a:rPr lang="en-US" altLang="zh-CN" sz="2000" b="1" dirty="0"/>
              <a:t>Academic Integrity</a:t>
            </a:r>
            <a:r>
              <a:rPr lang="en-US" altLang="zh-CN" sz="2000" dirty="0"/>
              <a:t>: your assignments will contain</a:t>
            </a:r>
            <a:r>
              <a:rPr lang="zh-CN" altLang="en-US" sz="2000" dirty="0"/>
              <a:t> </a:t>
            </a:r>
            <a:r>
              <a:rPr lang="en-US" altLang="zh-CN" sz="2000" dirty="0"/>
              <a:t>only the work of you</a:t>
            </a:r>
            <a:r>
              <a:rPr lang="zh-CN" altLang="en-US" sz="2000" dirty="0"/>
              <a:t> </a:t>
            </a:r>
            <a:r>
              <a:rPr lang="en-US" altLang="zh-CN" sz="2000" dirty="0"/>
              <a:t>(though</a:t>
            </a:r>
            <a:r>
              <a:rPr lang="zh-CN" altLang="en-US" sz="2000" dirty="0"/>
              <a:t> </a:t>
            </a:r>
            <a:r>
              <a:rPr lang="en-US" altLang="zh-CN" sz="2000" dirty="0"/>
              <a:t>you</a:t>
            </a:r>
            <a:r>
              <a:rPr lang="zh-CN" altLang="en-US" sz="2000" dirty="0"/>
              <a:t> </a:t>
            </a:r>
            <a:r>
              <a:rPr lang="en-US" altLang="zh-CN" sz="2000" dirty="0"/>
              <a:t>may</a:t>
            </a:r>
            <a:r>
              <a:rPr lang="zh-CN" altLang="en-US" sz="2000" dirty="0"/>
              <a:t> </a:t>
            </a:r>
            <a:r>
              <a:rPr lang="en-US" altLang="zh-CN" sz="2000" dirty="0"/>
              <a:t>discuss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others)</a:t>
            </a:r>
          </a:p>
          <a:p>
            <a:pPr lvl="1">
              <a:buFont typeface="Wingdings" charset="2"/>
              <a:buChar char="Ø"/>
            </a:pPr>
            <a:r>
              <a:rPr lang="en-US" altLang="zh-CN" sz="2000" dirty="0"/>
              <a:t>Plagiarism</a:t>
            </a:r>
            <a:r>
              <a:rPr lang="zh-CN" altLang="en-US" sz="2000" dirty="0"/>
              <a:t> </a:t>
            </a:r>
            <a:r>
              <a:rPr lang="en-US" altLang="zh-CN" sz="2000" dirty="0"/>
              <a:t>causes</a:t>
            </a:r>
            <a:r>
              <a:rPr lang="zh-CN" altLang="en-US" sz="2000" dirty="0"/>
              <a:t> </a:t>
            </a:r>
            <a:r>
              <a:rPr lang="en-US" altLang="zh-CN" dirty="0"/>
              <a:t>loss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points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homework</a:t>
            </a:r>
            <a:endParaRPr lang="en-US" altLang="zh-CN" sz="2000" dirty="0"/>
          </a:p>
          <a:p>
            <a:pPr lvl="1">
              <a:buFont typeface="Wingdings" charset="2"/>
              <a:buChar char="Ø"/>
            </a:pPr>
            <a:r>
              <a:rPr lang="en-US" altLang="zh-CN" sz="2000" dirty="0"/>
              <a:t>other penalties may also be pursued, as allowed</a:t>
            </a:r>
            <a:r>
              <a:rPr lang="zh-CN" altLang="en-US" sz="2000" dirty="0"/>
              <a:t> </a:t>
            </a:r>
            <a:r>
              <a:rPr lang="en-US" altLang="zh-CN" sz="2000" dirty="0"/>
              <a:t>by University policy</a:t>
            </a:r>
          </a:p>
          <a:p>
            <a:pPr lvl="1">
              <a:buFont typeface="Wingdings" charset="2"/>
              <a:buChar char="Ø"/>
            </a:pPr>
            <a:r>
              <a:rPr lang="en-US" altLang="zh-CN" sz="2000" dirty="0"/>
              <a:t>similar</a:t>
            </a:r>
            <a:r>
              <a:rPr lang="zh-CN" altLang="en-US" sz="2000" dirty="0"/>
              <a:t> </a:t>
            </a:r>
            <a:r>
              <a:rPr lang="en-US" altLang="zh-CN" sz="2000" dirty="0"/>
              <a:t>policy</a:t>
            </a:r>
            <a:r>
              <a:rPr lang="zh-CN" altLang="en-US" sz="2000" dirty="0"/>
              <a:t> </a:t>
            </a:r>
            <a:r>
              <a:rPr lang="en-US" altLang="zh-CN" sz="2000" dirty="0"/>
              <a:t>for</a:t>
            </a:r>
            <a:r>
              <a:rPr lang="zh-CN" altLang="en-US" sz="2000" dirty="0"/>
              <a:t> </a:t>
            </a:r>
            <a:r>
              <a:rPr lang="en-US" altLang="zh-CN" sz="2000" dirty="0"/>
              <a:t>exams</a:t>
            </a:r>
          </a:p>
          <a:p>
            <a:pPr lvl="1">
              <a:buFont typeface="Wingdings" charset="2"/>
              <a:buChar char="Ø"/>
            </a:pPr>
            <a:endParaRPr lang="en-US" altLang="zh-CN" sz="2000" dirty="0"/>
          </a:p>
          <a:p>
            <a:pPr lvl="1">
              <a:buFont typeface="Wingdings" charset="2"/>
              <a:buChar char="Ø"/>
            </a:pPr>
            <a:endParaRPr lang="en-US" altLang="zh-CN" sz="2000" dirty="0"/>
          </a:p>
          <a:p>
            <a:pPr marL="342900" lvl="1" indent="-342900">
              <a:buFontTx/>
              <a:buChar char="•"/>
            </a:pPr>
            <a:r>
              <a:rPr lang="en-US" altLang="zh-CN" sz="2000" dirty="0"/>
              <a:t>NOTE:  The policies contained in this syllabus </a:t>
            </a:r>
            <a:r>
              <a:rPr lang="en-US" altLang="zh-CN" sz="2000" b="1" dirty="0"/>
              <a:t>are subject to change</a:t>
            </a:r>
            <a:r>
              <a:rPr lang="en-US" altLang="zh-CN" sz="2000" dirty="0"/>
              <a:t>. You will be notified in the event of any changes.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1600" dirty="0">
              <a:solidFill>
                <a:srgbClr val="0070C0"/>
              </a:solidFill>
            </a:endParaRPr>
          </a:p>
          <a:p>
            <a:endParaRPr lang="en-US" altLang="zh-CN" sz="1600" dirty="0">
              <a:solidFill>
                <a:srgbClr val="0070C0"/>
              </a:solidFill>
            </a:endParaRPr>
          </a:p>
          <a:p>
            <a:pPr marL="674370" lvl="2" indent="0">
              <a:buNone/>
            </a:pPr>
            <a:endParaRPr lang="en-US" sz="1400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02820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A4FC9-4657-994B-9FB4-C78CE072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prepare</a:t>
            </a:r>
            <a:r>
              <a:rPr lang="zh-CN" altLang="en-US" dirty="0"/>
              <a:t> </a:t>
            </a:r>
            <a:r>
              <a:rPr lang="en-US" altLang="zh-CN" dirty="0"/>
              <a:t>e-version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homework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178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/>
              <a:t>Three accepted types for homework solution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00076" y="2895600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dk1"/>
              </a:buClr>
            </a:pPr>
            <a:r>
              <a:rPr lang="en-US" altLang="zh-CN" b="1" dirty="0">
                <a:solidFill>
                  <a:schemeClr val="dk1"/>
                </a:solidFill>
              </a:rPr>
              <a:t>Method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1: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" b="1" dirty="0">
                <a:solidFill>
                  <a:schemeClr val="dk1"/>
                </a:solidFill>
              </a:rPr>
              <a:t>Scan handwritten</a:t>
            </a:r>
            <a:r>
              <a:rPr lang="en" dirty="0">
                <a:solidFill>
                  <a:schemeClr val="dk1"/>
                </a:solidFill>
              </a:rPr>
              <a:t> homework</a:t>
            </a:r>
            <a:r>
              <a:rPr lang="en-US" altLang="zh-CN" dirty="0">
                <a:solidFill>
                  <a:schemeClr val="dk1"/>
                </a:solidFill>
              </a:rPr>
              <a:t>,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-US" altLang="zh-CN" dirty="0">
                <a:solidFill>
                  <a:schemeClr val="dk1"/>
                </a:solidFill>
              </a:rPr>
              <a:t>to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-US" altLang="zh-CN" dirty="0">
                <a:solidFill>
                  <a:schemeClr val="dk1"/>
                </a:solidFill>
              </a:rPr>
              <a:t>get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PDF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</a:pPr>
            <a:r>
              <a:rPr lang="en-US" altLang="zh-CN" b="1" dirty="0">
                <a:solidFill>
                  <a:schemeClr val="dk1"/>
                </a:solidFill>
              </a:rPr>
              <a:t>Method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2</a:t>
            </a:r>
            <a:r>
              <a:rPr lang="en-US" altLang="zh-CN" dirty="0">
                <a:solidFill>
                  <a:schemeClr val="dk1"/>
                </a:solidFill>
              </a:rPr>
              <a:t>: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Write the solution on a </a:t>
            </a:r>
            <a:r>
              <a:rPr lang="en" b="1" dirty="0">
                <a:solidFill>
                  <a:schemeClr val="dk1"/>
                </a:solidFill>
              </a:rPr>
              <a:t>tablet</a:t>
            </a:r>
            <a:r>
              <a:rPr lang="en" dirty="0">
                <a:solidFill>
                  <a:schemeClr val="dk1"/>
                </a:solidFill>
              </a:rPr>
              <a:t> such as iPad, then export it as </a:t>
            </a:r>
            <a:r>
              <a:rPr lang="en-US" altLang="zh-CN" dirty="0">
                <a:solidFill>
                  <a:srgbClr val="FF0000"/>
                </a:solidFill>
              </a:rPr>
              <a:t>PDF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</a:pPr>
            <a:r>
              <a:rPr lang="en-US" altLang="zh-CN" b="1" dirty="0">
                <a:solidFill>
                  <a:schemeClr val="dk1"/>
                </a:solidFill>
              </a:rPr>
              <a:t>Method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3</a:t>
            </a:r>
            <a:r>
              <a:rPr lang="en-US" altLang="zh-CN" dirty="0">
                <a:solidFill>
                  <a:schemeClr val="dk1"/>
                </a:solidFill>
              </a:rPr>
              <a:t>: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Type up the solution via </a:t>
            </a:r>
            <a:r>
              <a:rPr lang="en" b="1" dirty="0">
                <a:solidFill>
                  <a:schemeClr val="dk1"/>
                </a:solidFill>
              </a:rPr>
              <a:t>LaTeX</a:t>
            </a:r>
            <a:r>
              <a:rPr lang="en-US" altLang="zh-CN" b="1" dirty="0">
                <a:solidFill>
                  <a:schemeClr val="dk1"/>
                </a:solidFill>
              </a:rPr>
              <a:t>,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then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generate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chemeClr val="dk1"/>
                </a:solidFill>
              </a:rPr>
              <a:t>a</a:t>
            </a:r>
            <a:r>
              <a:rPr lang="zh-CN" altLang="en-US" b="1" dirty="0">
                <a:solidFill>
                  <a:schemeClr val="dk1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PDF</a:t>
            </a:r>
          </a:p>
          <a:p>
            <a:pPr>
              <a:lnSpc>
                <a:spcPct val="150000"/>
              </a:lnSpc>
              <a:buClr>
                <a:schemeClr val="dk1"/>
              </a:buClr>
            </a:pPr>
            <a:r>
              <a:rPr lang="en-US" altLang="zh-CN" b="1" dirty="0"/>
              <a:t>For</a:t>
            </a:r>
            <a:r>
              <a:rPr lang="zh-CN" altLang="en-US" b="1" dirty="0"/>
              <a:t> </a:t>
            </a:r>
            <a:r>
              <a:rPr lang="en-US" altLang="zh-CN" b="1" dirty="0"/>
              <a:t>all</a:t>
            </a:r>
            <a:r>
              <a:rPr lang="zh-CN" altLang="en-US" b="1" dirty="0"/>
              <a:t> </a:t>
            </a:r>
            <a:r>
              <a:rPr lang="en-US" altLang="zh-CN" b="1" dirty="0"/>
              <a:t>methods,</a:t>
            </a:r>
            <a:r>
              <a:rPr lang="zh-CN" altLang="en-US" b="1" dirty="0"/>
              <a:t> </a:t>
            </a:r>
            <a:r>
              <a:rPr lang="en-US" altLang="zh-CN" b="1" dirty="0"/>
              <a:t>you</a:t>
            </a:r>
            <a:r>
              <a:rPr lang="zh-CN" altLang="en-US" b="1" dirty="0"/>
              <a:t> </a:t>
            </a:r>
            <a:r>
              <a:rPr lang="en-US" altLang="zh-CN" b="1" dirty="0"/>
              <a:t>will</a:t>
            </a:r>
            <a:r>
              <a:rPr lang="zh-CN" altLang="en-US" b="1" dirty="0"/>
              <a:t> </a:t>
            </a:r>
            <a:r>
              <a:rPr lang="en-US" altLang="zh-CN" b="1" dirty="0"/>
              <a:t>submit</a:t>
            </a:r>
            <a:r>
              <a:rPr lang="zh-CN" altLang="en-US" b="1" dirty="0"/>
              <a:t> </a:t>
            </a:r>
            <a:r>
              <a:rPr lang="en-US" altLang="zh-CN" b="1" dirty="0"/>
              <a:t>a</a:t>
            </a:r>
            <a:r>
              <a:rPr lang="zh-CN" altLang="en-US" b="1" dirty="0"/>
              <a:t> </a:t>
            </a:r>
            <a:r>
              <a:rPr lang="en-US" altLang="zh-CN" b="1" dirty="0"/>
              <a:t>PDF</a:t>
            </a:r>
            <a:r>
              <a:rPr lang="zh-CN" altLang="en-US" b="1" dirty="0"/>
              <a:t> </a:t>
            </a:r>
            <a:r>
              <a:rPr lang="en-US" altLang="zh-CN" b="1" dirty="0"/>
              <a:t>file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/>
              <a:t>Scan handwritten homework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2500" lnSpcReduction="20000"/>
          </a:bodyPr>
          <a:lstStyle/>
          <a:p>
            <a:pPr indent="-301625">
              <a:lnSpc>
                <a:spcPct val="150000"/>
              </a:lnSpc>
              <a:buClr>
                <a:schemeClr val="dk1"/>
              </a:buClr>
              <a:buSzPts val="115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</a:rPr>
              <a:t>A guide of scanning solution: </a:t>
            </a:r>
            <a:r>
              <a:rPr lang="en" u="sng" dirty="0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https://help.gradescope.com/article/0chl25eed3-student-scan-mobile-device</a:t>
            </a:r>
            <a:endParaRPr dirty="0">
              <a:solidFill>
                <a:schemeClr val="dk1"/>
              </a:solidFill>
            </a:endParaRPr>
          </a:p>
          <a:p>
            <a:pPr indent="-301625">
              <a:lnSpc>
                <a:spcPct val="150000"/>
              </a:lnSpc>
              <a:buClr>
                <a:schemeClr val="dk1"/>
              </a:buClr>
              <a:buSzPts val="1150"/>
              <a:buFont typeface="Roboto"/>
              <a:buChar char="●"/>
            </a:pPr>
            <a:endParaRPr lang="en" dirty="0">
              <a:solidFill>
                <a:schemeClr val="dk1"/>
              </a:solidFill>
            </a:endParaRPr>
          </a:p>
          <a:p>
            <a:pPr indent="-301625">
              <a:lnSpc>
                <a:spcPct val="150000"/>
              </a:lnSpc>
              <a:buClr>
                <a:schemeClr val="dk1"/>
              </a:buClr>
              <a:buSzPts val="1150"/>
              <a:buFont typeface="Roboto"/>
              <a:buChar char="●"/>
            </a:pPr>
            <a:r>
              <a:rPr lang="en" dirty="0">
                <a:solidFill>
                  <a:schemeClr val="dk1"/>
                </a:solidFill>
              </a:rPr>
              <a:t>Please make sure</a:t>
            </a:r>
            <a:r>
              <a:rPr lang="en-US" altLang="zh-CN" dirty="0">
                <a:solidFill>
                  <a:schemeClr val="dk1"/>
                </a:solidFill>
              </a:rPr>
              <a:t>:</a:t>
            </a:r>
          </a:p>
          <a:p>
            <a:pPr marL="155575" indent="0">
              <a:lnSpc>
                <a:spcPct val="150000"/>
              </a:lnSpc>
              <a:buClr>
                <a:schemeClr val="dk1"/>
              </a:buClr>
              <a:buSzPts val="1150"/>
              <a:buNone/>
            </a:pPr>
            <a:r>
              <a:rPr lang="zh-CN" altLang="en-US" dirty="0">
                <a:solidFill>
                  <a:schemeClr val="dk1"/>
                </a:solidFill>
              </a:rPr>
              <a:t>  </a:t>
            </a:r>
            <a:r>
              <a:rPr lang="en" dirty="0">
                <a:solidFill>
                  <a:schemeClr val="dk1"/>
                </a:solidFill>
              </a:rPr>
              <a:t> </a:t>
            </a:r>
            <a:r>
              <a:rPr lang="zh-CN" altLang="en-US" dirty="0">
                <a:solidFill>
                  <a:schemeClr val="dk1"/>
                </a:solidFill>
              </a:rPr>
              <a:t> </a:t>
            </a:r>
            <a:r>
              <a:rPr lang="en" b="1" dirty="0">
                <a:solidFill>
                  <a:schemeClr val="dk1"/>
                </a:solidFill>
              </a:rPr>
              <a:t>lighting is good</a:t>
            </a:r>
            <a:r>
              <a:rPr lang="en-US" altLang="zh-CN" dirty="0">
                <a:solidFill>
                  <a:schemeClr val="dk1"/>
                </a:solidFill>
              </a:rPr>
              <a:t>;</a:t>
            </a:r>
          </a:p>
          <a:p>
            <a:pPr marL="155575" indent="0">
              <a:lnSpc>
                <a:spcPct val="150000"/>
              </a:lnSpc>
              <a:buClr>
                <a:schemeClr val="dk1"/>
              </a:buClr>
              <a:buSzPts val="1150"/>
              <a:buNone/>
            </a:pPr>
            <a:r>
              <a:rPr lang="zh-CN" altLang="en-US" b="1" dirty="0">
                <a:solidFill>
                  <a:schemeClr val="dk1"/>
                </a:solidFill>
              </a:rPr>
              <a:t>    </a:t>
            </a:r>
            <a:r>
              <a:rPr lang="en" b="1" dirty="0">
                <a:solidFill>
                  <a:schemeClr val="dk1"/>
                </a:solidFill>
              </a:rPr>
              <a:t>angle of each page is correct</a:t>
            </a:r>
            <a:r>
              <a:rPr lang="en" dirty="0">
                <a:solidFill>
                  <a:schemeClr val="dk1"/>
                </a:solidFill>
              </a:rPr>
              <a:t>.</a:t>
            </a:r>
            <a:endParaRPr sz="115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endParaRPr sz="1150" dirty="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37531" y="8591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buSzPts val="990"/>
            </a:pPr>
            <a:r>
              <a:rPr lang="en" sz="3600" b="1" dirty="0"/>
              <a:t>Invalid</a:t>
            </a:r>
            <a:r>
              <a:rPr lang="en" sz="3600" dirty="0"/>
              <a:t> scanning -- lighting is bad</a:t>
            </a:r>
            <a:endParaRPr sz="3600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3625" y="2027927"/>
            <a:ext cx="4784150" cy="2933275"/>
          </a:xfrm>
          <a:prstGeom prst="rect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5" name="Google Shape;75;p16"/>
          <p:cNvSpPr/>
          <p:nvPr/>
        </p:nvSpPr>
        <p:spPr>
          <a:xfrm>
            <a:off x="988172" y="4979404"/>
            <a:ext cx="6775056" cy="190962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It is too dark to read! </a:t>
            </a:r>
            <a:b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</a:br>
            <a: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Yo</a:t>
            </a:r>
            <a:r>
              <a:rPr lang="en-US" altLang="zh-CN"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u</a:t>
            </a:r>
            <a: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 may receive zero score </a:t>
            </a:r>
            <a:b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</a:br>
            <a: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Arial"/>
              </a:rPr>
              <a:t>if the TAs cannot read your solution.</a:t>
            </a: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725" y="1931288"/>
            <a:ext cx="1943100" cy="156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 b="1"/>
              <a:t>Valid</a:t>
            </a:r>
            <a:r>
              <a:rPr lang="en"/>
              <a:t> scanning solution -- good lighting and right angle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0" y="2976064"/>
            <a:ext cx="5715000" cy="2600325"/>
          </a:xfrm>
          <a:prstGeom prst="rect">
            <a:avLst/>
          </a:prstGeom>
          <a:noFill/>
          <a:ln w="762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3712" y="3810000"/>
            <a:ext cx="2756575" cy="208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 b="1"/>
              <a:t>Circle</a:t>
            </a:r>
            <a:r>
              <a:rPr lang="en"/>
              <a:t> answers and </a:t>
            </a:r>
            <a:r>
              <a:rPr lang="en" b="1"/>
              <a:t>state</a:t>
            </a:r>
            <a:r>
              <a:rPr lang="en"/>
              <a:t> problem numbers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3274826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indent="-40640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" b="1" dirty="0">
                <a:solidFill>
                  <a:srgbClr val="FF0000"/>
                </a:solidFill>
              </a:rPr>
              <a:t>Circle your final answers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for all questions</a:t>
            </a:r>
            <a:endParaRPr dirty="0">
              <a:solidFill>
                <a:schemeClr val="dk1"/>
              </a:solidFill>
            </a:endParaRPr>
          </a:p>
          <a:p>
            <a:pPr indent="-40640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" b="1" dirty="0">
                <a:solidFill>
                  <a:srgbClr val="FF0000"/>
                </a:solidFill>
              </a:rPr>
              <a:t>State each problem number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before writing down the solution</a:t>
            </a:r>
            <a:endParaRPr dirty="0">
              <a:solidFill>
                <a:schemeClr val="dk1"/>
              </a:solidFill>
            </a:endParaRPr>
          </a:p>
          <a:p>
            <a:pPr indent="-40640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" dirty="0">
                <a:solidFill>
                  <a:schemeClr val="dk1"/>
                </a:solidFill>
              </a:rPr>
              <a:t>The problems should </a:t>
            </a:r>
            <a:r>
              <a:rPr lang="en" b="1" dirty="0">
                <a:solidFill>
                  <a:srgbClr val="FF0000"/>
                </a:solidFill>
              </a:rPr>
              <a:t>appear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b="1" dirty="0">
                <a:solidFill>
                  <a:srgbClr val="FF0000"/>
                </a:solidFill>
              </a:rPr>
              <a:t>in order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in your submitted pdf to BB</a:t>
            </a:r>
            <a:endParaRPr dirty="0">
              <a:solidFill>
                <a:schemeClr val="dk1"/>
              </a:solidFill>
            </a:endParaRPr>
          </a:p>
          <a:p>
            <a:pPr marL="0" indent="0">
              <a:buNone/>
            </a:pPr>
            <a:endParaRPr sz="2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 b="1" dirty="0"/>
              <a:t>S P A C E</a:t>
            </a:r>
            <a:r>
              <a:rPr lang="en" dirty="0"/>
              <a:t> 		</a:t>
            </a:r>
            <a:r>
              <a:rPr lang="en-US" altLang="zh-CN" dirty="0"/>
              <a:t>IS</a:t>
            </a:r>
            <a:r>
              <a:rPr lang="en" dirty="0"/>
              <a:t> 		</a:t>
            </a:r>
            <a:r>
              <a:rPr lang="en-US" altLang="zh-CN" dirty="0"/>
              <a:t>IMPORTANT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3048000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indent="-342646">
              <a:lnSpc>
                <a:spcPct val="130000"/>
              </a:lnSpc>
              <a:buClr>
                <a:schemeClr val="dk1"/>
              </a:buClr>
              <a:buSzPts val="1796"/>
            </a:pPr>
            <a:r>
              <a:rPr lang="en" b="1" dirty="0">
                <a:solidFill>
                  <a:srgbClr val="FF0000"/>
                </a:solidFill>
              </a:rPr>
              <a:t>Do NOT squeeze </a:t>
            </a:r>
            <a:r>
              <a:rPr lang="en" dirty="0">
                <a:solidFill>
                  <a:srgbClr val="FF0000"/>
                </a:solidFill>
              </a:rPr>
              <a:t>your solution </a:t>
            </a:r>
            <a:r>
              <a:rPr lang="en" dirty="0">
                <a:solidFill>
                  <a:schemeClr val="dk1"/>
                </a:solidFill>
              </a:rPr>
              <a:t>of all questions into one page</a:t>
            </a:r>
            <a:endParaRPr dirty="0">
              <a:solidFill>
                <a:schemeClr val="dk1"/>
              </a:solidFill>
            </a:endParaRPr>
          </a:p>
          <a:p>
            <a:pPr indent="-342646">
              <a:lnSpc>
                <a:spcPct val="130000"/>
              </a:lnSpc>
              <a:buClr>
                <a:schemeClr val="dk1"/>
              </a:buClr>
              <a:buSzPts val="1796"/>
            </a:pPr>
            <a:r>
              <a:rPr lang="en" dirty="0"/>
              <a:t>It would be better if</a:t>
            </a:r>
            <a:r>
              <a:rPr lang="en" b="1" dirty="0">
                <a:solidFill>
                  <a:srgbClr val="FF0000"/>
                </a:solidFill>
              </a:rPr>
              <a:t> each page</a:t>
            </a:r>
            <a:r>
              <a:rPr lang="en" dirty="0">
                <a:solidFill>
                  <a:schemeClr val="dk1"/>
                </a:solidFill>
              </a:rPr>
              <a:t> only contain the solution of </a:t>
            </a:r>
            <a:r>
              <a:rPr lang="en" b="1" dirty="0">
                <a:solidFill>
                  <a:srgbClr val="FF0000"/>
                </a:solidFill>
              </a:rPr>
              <a:t>one question</a:t>
            </a:r>
            <a:endParaRPr b="1" dirty="0">
              <a:solidFill>
                <a:srgbClr val="FF0000"/>
              </a:solidFill>
            </a:endParaRPr>
          </a:p>
          <a:p>
            <a:pPr indent="-342646">
              <a:lnSpc>
                <a:spcPct val="130000"/>
              </a:lnSpc>
              <a:buClr>
                <a:schemeClr val="dk1"/>
              </a:buClr>
              <a:buSzPts val="1796"/>
            </a:pPr>
            <a:r>
              <a:rPr lang="en" b="1" dirty="0">
                <a:solidFill>
                  <a:srgbClr val="FF0000"/>
                </a:solidFill>
              </a:rPr>
              <a:t>Leave enough spac</a:t>
            </a:r>
            <a:r>
              <a:rPr lang="en" b="1" dirty="0">
                <a:solidFill>
                  <a:schemeClr val="dk1"/>
                </a:solidFill>
              </a:rPr>
              <a:t>e </a:t>
            </a:r>
            <a:r>
              <a:rPr lang="en" dirty="0">
                <a:solidFill>
                  <a:schemeClr val="dk1"/>
                </a:solidFill>
              </a:rPr>
              <a:t>between the solution of each part of the question</a:t>
            </a:r>
            <a:endParaRPr dirty="0">
              <a:solidFill>
                <a:schemeClr val="dk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 b="1" dirty="0"/>
              <a:t>Assign </a:t>
            </a:r>
            <a:r>
              <a:rPr lang="en" dirty="0"/>
              <a:t>page numbers to your submitted pdf</a:t>
            </a:r>
            <a:endParaRPr dirty="0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2590800"/>
            <a:ext cx="8520600" cy="3810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114554" indent="0">
              <a:lnSpc>
                <a:spcPct val="130000"/>
              </a:lnSpc>
              <a:buClr>
                <a:schemeClr val="dk1"/>
              </a:buClr>
              <a:buSzPts val="1796"/>
              <a:buNone/>
            </a:pPr>
            <a:r>
              <a:rPr lang="en" b="1" dirty="0">
                <a:solidFill>
                  <a:schemeClr val="dk1"/>
                </a:solidFill>
              </a:rPr>
              <a:t>Assign</a:t>
            </a:r>
            <a:r>
              <a:rPr lang="en" dirty="0">
                <a:solidFill>
                  <a:schemeClr val="dk1"/>
                </a:solidFill>
              </a:rPr>
              <a:t> each page of your submitted pdf to the corresponding question it contains.</a:t>
            </a:r>
            <a:endParaRPr dirty="0">
              <a:solidFill>
                <a:schemeClr val="dk1"/>
              </a:solidFill>
            </a:endParaRPr>
          </a:p>
          <a:p>
            <a:pPr indent="-342646">
              <a:lnSpc>
                <a:spcPct val="130000"/>
              </a:lnSpc>
              <a:buClr>
                <a:schemeClr val="dk1"/>
              </a:buClr>
              <a:buSzPts val="1796"/>
            </a:pPr>
            <a:r>
              <a:rPr lang="en" dirty="0">
                <a:solidFill>
                  <a:schemeClr val="dk1"/>
                </a:solidFill>
              </a:rPr>
              <a:t>Guidance of how to assign pages: </a:t>
            </a:r>
            <a:r>
              <a:rPr lang="en" u="sng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https://help.gradescope.com/article/ccbpppziu9-student-submit-work#submitting_a_pdf</a:t>
            </a:r>
            <a:endParaRPr lang="en" u="sng" dirty="0">
              <a:solidFill>
                <a:schemeClr val="accent5"/>
              </a:solidFill>
            </a:endParaRPr>
          </a:p>
          <a:p>
            <a:pPr marL="114554" indent="0">
              <a:lnSpc>
                <a:spcPct val="130000"/>
              </a:lnSpc>
              <a:buClr>
                <a:schemeClr val="dk1"/>
              </a:buClr>
              <a:buSzPts val="1796"/>
              <a:buNone/>
            </a:pPr>
            <a:r>
              <a:rPr lang="en-US" b="1" dirty="0">
                <a:solidFill>
                  <a:srgbClr val="FF0000"/>
                </a:solidFill>
              </a:rPr>
              <a:t>    Attention!</a:t>
            </a:r>
            <a:endParaRPr b="1" dirty="0">
              <a:solidFill>
                <a:srgbClr val="FF0000"/>
              </a:solidFill>
            </a:endParaRPr>
          </a:p>
          <a:p>
            <a:pPr indent="-342646">
              <a:lnSpc>
                <a:spcPct val="130000"/>
              </a:lnSpc>
              <a:buClr>
                <a:schemeClr val="dk1"/>
              </a:buClr>
              <a:buSzPts val="1796"/>
            </a:pPr>
            <a:r>
              <a:rPr lang="en" dirty="0">
                <a:solidFill>
                  <a:schemeClr val="dk1"/>
                </a:solidFill>
              </a:rPr>
              <a:t>If the submitted pdf does not have assigned pages, your solution will </a:t>
            </a:r>
            <a:r>
              <a:rPr lang="en" b="1" dirty="0">
                <a:solidFill>
                  <a:srgbClr val="FF0000"/>
                </a:solidFill>
              </a:rPr>
              <a:t>NOT be graded!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505200"/>
          </a:xfrm>
        </p:spPr>
        <p:txBody>
          <a:bodyPr>
            <a:normAutofit/>
          </a:bodyPr>
          <a:lstStyle/>
          <a:p>
            <a:r>
              <a:rPr lang="en-US" altLang="zh-CN" dirty="0"/>
              <a:t>MAT2041</a:t>
            </a:r>
            <a:r>
              <a:rPr lang="zh-CN" altLang="en-US" dirty="0"/>
              <a:t> </a:t>
            </a:r>
            <a:r>
              <a:rPr lang="en-US" altLang="zh-CN" dirty="0"/>
              <a:t>Tutorial</a:t>
            </a:r>
            <a:r>
              <a:rPr lang="zh-CN" altLang="en-US" dirty="0"/>
              <a:t> </a:t>
            </a:r>
            <a:r>
              <a:rPr lang="en-US" altLang="zh-CN" dirty="0"/>
              <a:t>1:</a:t>
            </a:r>
            <a:r>
              <a:rPr lang="zh-CN" altLang="en-US" dirty="0"/>
              <a:t> </a:t>
            </a:r>
            <a:r>
              <a:rPr lang="en-US" altLang="zh-CN" dirty="0"/>
              <a:t>Homework</a:t>
            </a:r>
            <a:br>
              <a:rPr lang="en-US" dirty="0"/>
            </a:br>
            <a:r>
              <a:rPr lang="zh-CN" altLang="en-US" dirty="0"/>
              <a:t>    </a:t>
            </a:r>
            <a:br>
              <a:rPr lang="en-US" altLang="zh-CN" dirty="0"/>
            </a:br>
            <a:r>
              <a:rPr lang="zh-CN" altLang="en-US" dirty="0"/>
              <a:t>    </a:t>
            </a:r>
            <a:r>
              <a:rPr lang="en-US" altLang="zh-CN" dirty="0"/>
              <a:t>--homework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  <a:br>
              <a:rPr lang="en-US" altLang="zh-CN" dirty="0"/>
            </a:br>
            <a:r>
              <a:rPr lang="zh-CN" altLang="en-US" dirty="0"/>
              <a:t>    </a:t>
            </a:r>
            <a:r>
              <a:rPr lang="en-US" altLang="zh-CN" dirty="0"/>
              <a:t>--homework</a:t>
            </a:r>
            <a:r>
              <a:rPr lang="zh-CN" altLang="en-US" dirty="0"/>
              <a:t> </a:t>
            </a:r>
            <a:r>
              <a:rPr lang="en-US" altLang="zh-CN" dirty="0"/>
              <a:t>submission</a:t>
            </a:r>
            <a:br>
              <a:rPr lang="en-US" altLang="zh-CN" dirty="0"/>
            </a:br>
            <a:r>
              <a:rPr lang="zh-CN" altLang="en-US" dirty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79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"/>
              <a:t>Summary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2500"/>
          </a:bodyPr>
          <a:lstStyle/>
          <a:p>
            <a:pPr indent="-325755"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en" b="1" dirty="0">
                <a:solidFill>
                  <a:schemeClr val="dk1"/>
                </a:solidFill>
              </a:rPr>
              <a:t>Scan</a:t>
            </a:r>
            <a:r>
              <a:rPr lang="en" dirty="0">
                <a:solidFill>
                  <a:schemeClr val="dk1"/>
                </a:solidFill>
              </a:rPr>
              <a:t> the solution if it is </a:t>
            </a:r>
            <a:r>
              <a:rPr lang="en" b="1" dirty="0">
                <a:solidFill>
                  <a:schemeClr val="dk1"/>
                </a:solidFill>
              </a:rPr>
              <a:t>handwritten</a:t>
            </a:r>
            <a:endParaRPr b="1" dirty="0">
              <a:solidFill>
                <a:schemeClr val="dk1"/>
              </a:solidFill>
            </a:endParaRPr>
          </a:p>
          <a:p>
            <a:pPr indent="-325755"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en" dirty="0">
                <a:solidFill>
                  <a:schemeClr val="dk1"/>
                </a:solidFill>
              </a:rPr>
              <a:t>Make sure the </a:t>
            </a:r>
            <a:r>
              <a:rPr lang="en" b="1" dirty="0">
                <a:solidFill>
                  <a:schemeClr val="dk1"/>
                </a:solidFill>
              </a:rPr>
              <a:t>lighting is good</a:t>
            </a:r>
            <a:r>
              <a:rPr lang="en" dirty="0">
                <a:solidFill>
                  <a:schemeClr val="dk1"/>
                </a:solidFill>
              </a:rPr>
              <a:t> and the angle of each page is correct in the submitted pdf</a:t>
            </a:r>
            <a:endParaRPr dirty="0">
              <a:solidFill>
                <a:schemeClr val="dk1"/>
              </a:solidFill>
            </a:endParaRPr>
          </a:p>
          <a:p>
            <a:pPr indent="-325755"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en" b="1" dirty="0">
                <a:solidFill>
                  <a:srgbClr val="FF0000"/>
                </a:solidFill>
              </a:rPr>
              <a:t>Circle</a:t>
            </a:r>
            <a:r>
              <a:rPr lang="en" dirty="0">
                <a:solidFill>
                  <a:schemeClr val="dk1"/>
                </a:solidFill>
              </a:rPr>
              <a:t> final answers and </a:t>
            </a:r>
            <a:r>
              <a:rPr lang="en" b="1" dirty="0">
                <a:solidFill>
                  <a:schemeClr val="dk1"/>
                </a:solidFill>
              </a:rPr>
              <a:t>state</a:t>
            </a:r>
            <a:r>
              <a:rPr lang="en" dirty="0">
                <a:solidFill>
                  <a:schemeClr val="dk1"/>
                </a:solidFill>
              </a:rPr>
              <a:t> problem numbers</a:t>
            </a:r>
          </a:p>
          <a:p>
            <a:pPr indent="-325755"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e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Please follow those requirements to reduce to workload of the TA. </a:t>
            </a:r>
            <a:br>
              <a:rPr lang="e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e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This will help us to speed up the grading speed.</a:t>
            </a:r>
            <a:endParaRPr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endParaRPr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09" name="Google Shape;109;p21"/>
          <p:cNvSpPr/>
          <p:nvPr/>
        </p:nvSpPr>
        <p:spPr>
          <a:xfrm>
            <a:off x="1981200" y="5555725"/>
            <a:ext cx="4540252" cy="9438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dirty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gradFill>
                  <a:gsLst>
                    <a:gs pos="0">
                      <a:srgbClr val="FFC982"/>
                    </a:gs>
                    <a:gs pos="100000">
                      <a:srgbClr val="F58F09"/>
                    </a:gs>
                  </a:gsLst>
                  <a:lin ang="5400012" scaled="0"/>
                </a:gradFill>
                <a:latin typeface="Times New Roman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Submit</a:t>
            </a:r>
            <a:r>
              <a:rPr lang="zh-CN" altLang="en-US" dirty="0"/>
              <a:t> </a:t>
            </a:r>
            <a:r>
              <a:rPr lang="en-US" altLang="zh-CN" dirty="0"/>
              <a:t>Via</a:t>
            </a:r>
            <a:r>
              <a:rPr lang="zh-CN" altLang="en-US" dirty="0"/>
              <a:t> </a:t>
            </a:r>
            <a:r>
              <a:rPr lang="en-US" altLang="zh-CN" dirty="0"/>
              <a:t>BB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  </a:t>
            </a:r>
            <a:r>
              <a:rPr lang="en-US" altLang="zh-CN" dirty="0"/>
              <a:t>--Demo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64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-US" altLang="zh-CN" dirty="0"/>
              <a:t>Demo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endParaRPr lang="en-US"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How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to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submit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via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BB?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endParaRPr lang="en-US"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A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quick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2-min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Demo.</a:t>
            </a:r>
            <a:r>
              <a:rPr lang="zh-CN" altLang="en-US" b="1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32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AA4C-68B8-3689-A7B2-3639B7BD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Exercises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9D07E-5F52-9DD1-23BA-2EC606FA16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18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DD50E12-CC42-4109-B31F-B84A5E7BD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520600" cy="54599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0458BD-212F-E0D5-DF9F-9EFF0F069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520600" cy="763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Exercise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1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-US" altLang="zh-CN" dirty="0"/>
              <a:t>Exercise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endParaRPr lang="en-US"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EC874B9-F543-9E40-B811-BAC465CDD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1" y="2209800"/>
            <a:ext cx="8286409" cy="16093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A1E9D1-7970-A16F-4D6A-5763AB1D64CB}"/>
              </a:ext>
            </a:extLst>
          </p:cNvPr>
          <p:cNvSpPr txBox="1"/>
          <p:nvPr/>
        </p:nvSpPr>
        <p:spPr>
          <a:xfrm>
            <a:off x="762000" y="3976303"/>
            <a:ext cx="7242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Remark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course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attendance</a:t>
            </a:r>
            <a:r>
              <a:rPr lang="zh-CN" altLang="en-US" dirty="0"/>
              <a:t> </a:t>
            </a:r>
            <a:r>
              <a:rPr lang="en-US" altLang="zh-CN" dirty="0"/>
              <a:t>score.</a:t>
            </a:r>
          </a:p>
          <a:p>
            <a:r>
              <a:rPr lang="zh-CN" altLang="en-US" dirty="0"/>
              <a:t>               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just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practice</a:t>
            </a:r>
            <a:r>
              <a:rPr lang="zh-CN" altLang="en-US" dirty="0"/>
              <a:t> </a:t>
            </a:r>
            <a:r>
              <a:rPr lang="en-US" altLang="zh-CN" dirty="0"/>
              <a:t>problem.</a:t>
            </a:r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51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r>
              <a:rPr lang="en-US" altLang="zh-CN" dirty="0"/>
              <a:t>Exercise</a:t>
            </a:r>
            <a:r>
              <a:rPr lang="zh-CN" altLang="en-US" dirty="0"/>
              <a:t> </a:t>
            </a:r>
            <a:r>
              <a:rPr lang="en-US" altLang="zh-CN" dirty="0"/>
              <a:t>3</a:t>
            </a:r>
            <a:endParaRPr dirty="0"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endParaRPr lang="en-US" b="1" dirty="0">
              <a:solidFill>
                <a:srgbClr val="0000FF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DF96100-0F7E-D641-9B7A-0D8B51027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57" y="2022007"/>
            <a:ext cx="8389470" cy="234445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6798E6D-0E5D-3D40-8CA8-8F2B74002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418" y="4194170"/>
            <a:ext cx="7563342" cy="190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67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1DFA9-A905-4238-A62F-902DDAFAA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zh-CN" dirty="0"/>
              <a:t>Acknowledgement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91070D-30A2-4BBB-BAC3-A57A69868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895600"/>
            <a:ext cx="8520600" cy="2273367"/>
          </a:xfrm>
        </p:spPr>
        <p:txBody>
          <a:bodyPr/>
          <a:lstStyle/>
          <a:p>
            <a:r>
              <a:rPr lang="en-US" altLang="zh-CN" dirty="0"/>
              <a:t>These slides is based on previous tutorial materials of MAT2041. We thank previous TAs and instructors for sharing previous course materials.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968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A4FC9-4657-994B-9FB4-C78CE072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Basic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LOGISTICS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F870A4-347F-B447-A3C1-1FC8662D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Wechat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Group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59C399-F267-6749-8041-F42E42890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Join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Session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L01,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L02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or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L03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wechat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group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if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you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have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not;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ask</a:t>
            </a:r>
            <a:r>
              <a:rPr lang="zh-CN" altLang="en-US" dirty="0"/>
              <a:t> </a:t>
            </a:r>
            <a:r>
              <a:rPr lang="en-US" altLang="zh-CN" dirty="0"/>
              <a:t>TA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classmates.</a:t>
            </a:r>
            <a:r>
              <a:rPr lang="zh-CN" altLang="en-US" dirty="0"/>
              <a:t> 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b="1" dirty="0">
                <a:solidFill>
                  <a:srgbClr val="FF0000"/>
                </a:solidFill>
              </a:rPr>
              <a:t>Check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</a:rPr>
              <a:t>wechat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group!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Check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</a:rPr>
              <a:t>wechat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group!</a:t>
            </a:r>
          </a:p>
          <a:p>
            <a:pPr marL="0" indent="0">
              <a:buNone/>
            </a:pP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Check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</a:rPr>
              <a:t>wechat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group!</a:t>
            </a:r>
          </a:p>
          <a:p>
            <a:pPr marL="0" indent="0">
              <a:buNone/>
            </a:pP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/>
              <a:t>Check</a:t>
            </a:r>
            <a:r>
              <a:rPr lang="zh-CN" altLang="en-US" b="1" dirty="0"/>
              <a:t> </a:t>
            </a:r>
            <a:r>
              <a:rPr lang="en-US" altLang="zh-CN" b="1" dirty="0"/>
              <a:t>once</a:t>
            </a:r>
            <a:r>
              <a:rPr lang="zh-CN" altLang="en-US" b="1" dirty="0"/>
              <a:t> </a:t>
            </a:r>
            <a:r>
              <a:rPr lang="en-US" altLang="zh-CN" b="1" dirty="0"/>
              <a:t>every</a:t>
            </a:r>
            <a:r>
              <a:rPr lang="zh-CN" altLang="en-US" b="1" dirty="0"/>
              <a:t> </a:t>
            </a:r>
            <a:r>
              <a:rPr lang="en-US" altLang="zh-CN" b="1" dirty="0"/>
              <a:t>day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CN" dirty="0"/>
              <a:t>--even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emergency,</a:t>
            </a:r>
            <a:r>
              <a:rPr lang="zh-CN" altLang="en-US" dirty="0"/>
              <a:t> </a:t>
            </a:r>
            <a:r>
              <a:rPr lang="en-US" altLang="zh-CN" dirty="0"/>
              <a:t>check</a:t>
            </a:r>
            <a:r>
              <a:rPr lang="zh-CN" altLang="en-US" dirty="0"/>
              <a:t> </a:t>
            </a:r>
            <a:r>
              <a:rPr lang="en-US" altLang="zh-CN" dirty="0"/>
              <a:t>once</a:t>
            </a:r>
            <a:r>
              <a:rPr lang="zh-CN" altLang="en-US" dirty="0"/>
              <a:t> </a:t>
            </a:r>
            <a:r>
              <a:rPr lang="en-US" altLang="zh-CN" dirty="0"/>
              <a:t>every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days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65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F870A4-347F-B447-A3C1-1FC8662D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Questions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Course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59C399-F267-6749-8041-F42E42890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Any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logistic</a:t>
            </a:r>
            <a:r>
              <a:rPr lang="zh-CN" altLang="en-US" dirty="0"/>
              <a:t> </a:t>
            </a:r>
            <a:r>
              <a:rPr lang="en-US" altLang="zh-CN" dirty="0"/>
              <a:t>questions:</a:t>
            </a:r>
            <a:r>
              <a:rPr lang="zh-CN" altLang="en-US" dirty="0"/>
              <a:t> 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</a:t>
            </a:r>
            <a:r>
              <a:rPr lang="en-US" altLang="zh-CN" dirty="0"/>
              <a:t>--ask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 err="1"/>
              <a:t>wechat</a:t>
            </a:r>
            <a:r>
              <a:rPr lang="zh-CN" altLang="en-US" dirty="0"/>
              <a:t> </a:t>
            </a:r>
            <a:r>
              <a:rPr lang="en-US" altLang="zh-CN" dirty="0"/>
              <a:t>group;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CN" dirty="0"/>
              <a:t>--ask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Piazza</a:t>
            </a:r>
            <a:r>
              <a:rPr lang="zh-CN" altLang="en-US" dirty="0"/>
              <a:t> </a:t>
            </a:r>
            <a:r>
              <a:rPr lang="en-US" altLang="zh-CN" dirty="0"/>
              <a:t>(if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urgent).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Technical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questions:</a:t>
            </a:r>
            <a:endParaRPr lang="en-US" altLang="zh-CN" dirty="0"/>
          </a:p>
          <a:p>
            <a:pPr marL="0" indent="0">
              <a:buNone/>
            </a:pPr>
            <a:r>
              <a:rPr kumimoji="1" lang="zh-CN" altLang="en-US" dirty="0"/>
              <a:t>    </a:t>
            </a:r>
            <a:r>
              <a:rPr kumimoji="1" lang="en-US" altLang="zh-CN" dirty="0"/>
              <a:t>--Ask</a:t>
            </a:r>
            <a:r>
              <a:rPr kumimoji="1"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Piazza</a:t>
            </a:r>
          </a:p>
          <a:p>
            <a:pPr marL="0" indent="0">
              <a:buNone/>
            </a:pPr>
            <a:r>
              <a:rPr lang="zh-CN" altLang="en-US" dirty="0"/>
              <a:t>    </a:t>
            </a:r>
            <a:r>
              <a:rPr lang="en-US" altLang="zh-CN" dirty="0"/>
              <a:t>--Come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TA</a:t>
            </a:r>
            <a:r>
              <a:rPr lang="zh-CN" altLang="en-US" dirty="0"/>
              <a:t> </a:t>
            </a:r>
            <a:r>
              <a:rPr lang="en-US" altLang="zh-CN" dirty="0"/>
              <a:t>office</a:t>
            </a:r>
            <a:r>
              <a:rPr lang="zh-CN" altLang="en-US" dirty="0"/>
              <a:t> </a:t>
            </a:r>
            <a:r>
              <a:rPr lang="en-US" altLang="zh-CN" dirty="0"/>
              <a:t>hours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  </a:t>
            </a:r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these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channels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resolve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questions:</a:t>
            </a:r>
            <a:br>
              <a:rPr kumimoji="1" lang="en-US" altLang="zh-CN" dirty="0"/>
            </a:br>
            <a:r>
              <a:rPr kumimoji="1" lang="zh-CN" altLang="en-US" dirty="0"/>
              <a:t>   </a:t>
            </a:r>
            <a:r>
              <a:rPr kumimoji="1" lang="en-US" altLang="zh-CN" dirty="0"/>
              <a:t>--Come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Prof.</a:t>
            </a:r>
            <a:r>
              <a:rPr kumimoji="1" lang="zh-CN" altLang="en-US" dirty="0"/>
              <a:t> </a:t>
            </a:r>
            <a:r>
              <a:rPr kumimoji="1" lang="en-US" altLang="zh-CN" dirty="0"/>
              <a:t>Office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hours</a:t>
            </a:r>
          </a:p>
          <a:p>
            <a:pPr marL="0" indent="0">
              <a:buNone/>
            </a:pPr>
            <a:r>
              <a:rPr kumimoji="1" lang="zh-CN" altLang="en-US" dirty="0"/>
              <a:t>   </a:t>
            </a:r>
            <a:r>
              <a:rPr kumimoji="1" lang="en-US" altLang="zh-CN" dirty="0"/>
              <a:t>--Send</a:t>
            </a:r>
            <a:r>
              <a:rPr kumimoji="1" lang="zh-CN" altLang="en-US" dirty="0"/>
              <a:t> </a:t>
            </a:r>
            <a:r>
              <a:rPr kumimoji="1" lang="en-US" altLang="zh-CN" dirty="0"/>
              <a:t>private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post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Piazza;</a:t>
            </a:r>
          </a:p>
          <a:p>
            <a:pPr marL="0" indent="0">
              <a:buNone/>
            </a:pPr>
            <a:r>
              <a:rPr kumimoji="1" lang="zh-CN" altLang="en-US" dirty="0"/>
              <a:t>   </a:t>
            </a:r>
            <a:r>
              <a:rPr kumimoji="1" lang="en-US" altLang="zh-CN" dirty="0"/>
              <a:t>--Send</a:t>
            </a:r>
            <a:r>
              <a:rPr kumimoji="1" lang="zh-CN" altLang="en-US" dirty="0"/>
              <a:t> </a:t>
            </a:r>
            <a:r>
              <a:rPr kumimoji="1" lang="en-US" altLang="zh-CN" dirty="0"/>
              <a:t>email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Prof.</a:t>
            </a:r>
            <a:r>
              <a:rPr kumimoji="1" lang="zh-CN" alt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11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8F11BD-6B3F-494E-8162-2A44613F1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Homework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Submission	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9308A2-1E67-9344-8736-F68CCF193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zh-CN" dirty="0"/>
          </a:p>
          <a:p>
            <a:r>
              <a:rPr kumimoji="1" lang="en-US" altLang="zh-CN" dirty="0"/>
              <a:t>Only</a:t>
            </a:r>
            <a:r>
              <a:rPr kumimoji="1" lang="zh-CN" altLang="en-US" dirty="0"/>
              <a:t> </a:t>
            </a:r>
            <a:r>
              <a:rPr kumimoji="1" lang="en-US" altLang="zh-CN" dirty="0"/>
              <a:t>via</a:t>
            </a:r>
            <a:r>
              <a:rPr kumimoji="1" lang="zh-CN" altLang="en-US" dirty="0"/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BB</a:t>
            </a:r>
            <a:r>
              <a:rPr kumimoji="1" lang="zh-CN" altLang="en-US" b="1" dirty="0">
                <a:solidFill>
                  <a:srgbClr val="FF0000"/>
                </a:solidFill>
              </a:rPr>
              <a:t>  </a:t>
            </a:r>
            <a:r>
              <a:rPr kumimoji="1" lang="en-US" altLang="zh-CN" b="1" dirty="0">
                <a:solidFill>
                  <a:srgbClr val="FF0000"/>
                </a:solidFill>
              </a:rPr>
              <a:t>(will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show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a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demo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later)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endParaRPr kumimoji="1"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zh-CN" altLang="en-US" b="1" dirty="0">
                <a:solidFill>
                  <a:srgbClr val="FF0000"/>
                </a:solidFill>
              </a:rPr>
              <a:t>  </a:t>
            </a:r>
            <a:r>
              <a:rPr kumimoji="1" lang="en-US" altLang="zh-CN" b="1" dirty="0">
                <a:solidFill>
                  <a:srgbClr val="FF0000"/>
                </a:solidFill>
              </a:rPr>
              <a:t>--</a:t>
            </a:r>
            <a:r>
              <a:rPr kumimoji="1" lang="en-US" altLang="zh-CN" dirty="0"/>
              <a:t>Ask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friends</a:t>
            </a:r>
            <a:r>
              <a:rPr kumimoji="1" lang="zh-CN" altLang="en-US" dirty="0"/>
              <a:t> </a:t>
            </a:r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you</a:t>
            </a:r>
            <a:r>
              <a:rPr kumimoji="1" lang="zh-CN" altLang="en-US" dirty="0"/>
              <a:t> </a:t>
            </a:r>
            <a:r>
              <a:rPr kumimoji="1" lang="en-US" altLang="zh-CN" dirty="0"/>
              <a:t>still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don’t</a:t>
            </a:r>
            <a:r>
              <a:rPr kumimoji="1" lang="zh-CN" altLang="en-US" dirty="0"/>
              <a:t> </a:t>
            </a:r>
            <a:r>
              <a:rPr kumimoji="1" lang="en-US" altLang="zh-CN" dirty="0"/>
              <a:t>know</a:t>
            </a:r>
            <a:r>
              <a:rPr kumimoji="1" lang="zh-CN" altLang="en-US" dirty="0"/>
              <a:t> </a:t>
            </a:r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use</a:t>
            </a:r>
            <a:r>
              <a:rPr kumimoji="1" lang="zh-CN" altLang="en-US" dirty="0"/>
              <a:t> </a:t>
            </a:r>
            <a:r>
              <a:rPr kumimoji="1" lang="en-US" altLang="zh-CN" dirty="0"/>
              <a:t>it</a:t>
            </a:r>
            <a:r>
              <a:rPr kumimoji="1" lang="zh-CN" altLang="en-US" dirty="0"/>
              <a:t> </a:t>
            </a:r>
            <a:r>
              <a:rPr kumimoji="1" lang="en-US" altLang="zh-CN" dirty="0"/>
              <a:t>after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this</a:t>
            </a:r>
            <a:r>
              <a:rPr kumimoji="1" lang="zh-CN" altLang="en-US" dirty="0"/>
              <a:t> </a:t>
            </a:r>
            <a:r>
              <a:rPr kumimoji="1" lang="en-US" altLang="zh-CN" dirty="0"/>
              <a:t>tutorial</a:t>
            </a:r>
          </a:p>
          <a:p>
            <a:pPr marL="0" indent="0">
              <a:buNone/>
            </a:pPr>
            <a:endParaRPr kumimoji="1" lang="en-US" altLang="zh-CN" dirty="0"/>
          </a:p>
          <a:p>
            <a:r>
              <a:rPr kumimoji="1" lang="en-US" altLang="zh-CN" b="1" dirty="0">
                <a:solidFill>
                  <a:srgbClr val="FF0000"/>
                </a:solidFill>
              </a:rPr>
              <a:t>Electronic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versions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should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be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clear;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otherwise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you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may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lose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all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points.</a:t>
            </a:r>
            <a:r>
              <a:rPr kumimoji="1" lang="zh-CN" altLang="en-US" b="1" dirty="0">
                <a:solidFill>
                  <a:srgbClr val="FF0000"/>
                </a:solidFill>
              </a:rPr>
              <a:t> </a:t>
            </a:r>
            <a:r>
              <a:rPr kumimoji="1" lang="en-US" altLang="zh-CN" b="1" dirty="0"/>
              <a:t>(will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show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tips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later)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432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DF8005-44CD-BB49-BDA2-E4D402B6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Homework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Policy: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Regrading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</a:t>
            </a:r>
            <a:r>
              <a:rPr kumimoji="1" lang="zh-CN" altLang="en-US" dirty="0"/>
              <a:t> </a:t>
            </a:r>
            <a:r>
              <a:rPr kumimoji="1" lang="en-US" altLang="zh-CN" dirty="0"/>
              <a:t>I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E84A3-43E2-B549-B4E7-5ACCB71D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70000"/>
              </a:lnSpc>
              <a:buNone/>
            </a:pPr>
            <a:r>
              <a:rPr lang="en" altLang="zh-CN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 G</a:t>
            </a:r>
            <a:r>
              <a:rPr lang="en" altLang="zh-CN" b="0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o to the office hours of the TAs who </a:t>
            </a:r>
            <a:r>
              <a:rPr lang="en" altLang="zh-CN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graded this assignment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zh-CN" sz="2000" dirty="0">
                <a:solidFill>
                  <a:srgbClr val="5C5962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if you </a:t>
            </a:r>
            <a:r>
              <a:rPr lang="en" altLang="zh-CN" sz="2000" b="1" dirty="0">
                <a:solidFill>
                  <a:srgbClr val="5C5962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have questions about the comment on your solution</a:t>
            </a:r>
            <a:endParaRPr lang="en" altLang="zh-CN" sz="2000" dirty="0">
              <a:solidFill>
                <a:srgbClr val="5C5962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zh-CN" sz="2000" dirty="0">
                <a:solidFill>
                  <a:srgbClr val="5C5962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</a:t>
            </a:r>
            <a:r>
              <a:rPr lang="en" altLang="zh-CN" sz="2000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f </a:t>
            </a:r>
            <a:r>
              <a:rPr lang="en" altLang="zh-CN" sz="2000" b="1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only clerical or math mistake during grading</a:t>
            </a:r>
            <a:endParaRPr lang="en" altLang="zh-CN" sz="2000" dirty="0">
              <a:solidFill>
                <a:srgbClr val="5C5962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en" altLang="zh-CN" sz="2000" dirty="0">
                <a:solidFill>
                  <a:srgbClr val="5C5962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i</a:t>
            </a:r>
            <a:r>
              <a:rPr lang="en" altLang="zh-CN" sz="2000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f you think </a:t>
            </a:r>
            <a:r>
              <a:rPr lang="en" altLang="zh-CN" sz="2000" b="1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your solution is correct but graded by mistake</a:t>
            </a:r>
            <a:endParaRPr lang="en" altLang="zh-CN" sz="2000" b="0" i="0" dirty="0">
              <a:solidFill>
                <a:srgbClr val="5C5962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en" altLang="zh-CN" sz="2000" b="0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For </a:t>
            </a:r>
            <a:r>
              <a:rPr lang="en" altLang="zh-CN" sz="2000" b="1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any other issues</a:t>
            </a:r>
            <a:r>
              <a:rPr lang="en" altLang="zh-CN" sz="2000" b="0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, please contact the instructor</a:t>
            </a: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2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DF8005-44CD-BB49-BDA2-E4D402B6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Homework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Policy: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Regrading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</a:t>
            </a:r>
            <a:r>
              <a:rPr kumimoji="1" lang="zh-CN" altLang="en-US" dirty="0"/>
              <a:t> </a:t>
            </a:r>
            <a:r>
              <a:rPr kumimoji="1" lang="en-US" altLang="zh-CN" dirty="0"/>
              <a:t>II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E84A3-43E2-B549-B4E7-5ACCB71D4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" altLang="zh-CN" b="1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 Regrade requests </a:t>
            </a:r>
          </a:p>
          <a:p>
            <a:pPr algn="l">
              <a:lnSpc>
                <a:spcPct val="150000"/>
              </a:lnSpc>
            </a:pPr>
            <a:r>
              <a:rPr lang="en" altLang="zh-CN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must be made within </a:t>
            </a:r>
            <a:r>
              <a:rPr lang="en" altLang="zh-CN" b="1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one week</a:t>
            </a:r>
            <a:r>
              <a:rPr lang="en" altLang="zh-CN" b="0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en" altLang="zh-CN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of the score being posted in blackboard. </a:t>
            </a:r>
          </a:p>
          <a:p>
            <a:pPr algn="l">
              <a:lnSpc>
                <a:spcPct val="150000"/>
              </a:lnSpc>
            </a:pPr>
            <a:r>
              <a:rPr lang="en" altLang="zh-CN" dirty="0">
                <a:solidFill>
                  <a:srgbClr val="5C5962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o</a:t>
            </a:r>
            <a:r>
              <a:rPr lang="en" altLang="zh-CN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nly regrades related to </a:t>
            </a:r>
            <a:r>
              <a:rPr lang="en" altLang="zh-CN" b="1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administrative mistakes</a:t>
            </a:r>
            <a:r>
              <a:rPr lang="en" altLang="zh-CN" b="1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" altLang="zh-CN" b="0" i="0" dirty="0">
                <a:solidFill>
                  <a:srgbClr val="5C5962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made after the one-week period are likely to be considered.</a:t>
            </a:r>
          </a:p>
          <a:p>
            <a:pPr marL="0" indent="0">
              <a:buNone/>
            </a:pPr>
            <a:br>
              <a:rPr lang="en" altLang="zh-CN" dirty="0"/>
            </a:b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DF8005-44CD-BB49-BDA2-E4D402B6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Homework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Policy:</a:t>
            </a:r>
            <a:r>
              <a:rPr kumimoji="1" lang="zh-CN" altLang="en-US" dirty="0"/>
              <a:t> </a:t>
            </a:r>
            <a:r>
              <a:rPr kumimoji="1" lang="en-US" altLang="zh-CN" dirty="0"/>
              <a:t>Discussion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Policy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4E84A3-43E2-B549-B4E7-5ACCB71D4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" altLang="zh-CN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Collaboration is allowed </a:t>
            </a:r>
            <a:endParaRPr lang="en" altLang="zh-CN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" altLang="zh-CN" b="1" i="0" dirty="0">
                <a:solidFill>
                  <a:srgbClr val="FF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But</a:t>
            </a:r>
            <a:r>
              <a:rPr lang="en" altLang="zh-CN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" altLang="zh-CN" b="1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please list all the people with whom you discussed</a:t>
            </a:r>
            <a:r>
              <a:rPr lang="en" altLang="zh-CN" b="1" dirty="0">
                <a:latin typeface="PingFang SC" panose="020B0400000000000000" pitchFamily="34" charset="-122"/>
                <a:ea typeface="PingFang SC" panose="020B0400000000000000" pitchFamily="34" charset="-122"/>
              </a:rPr>
              <a:t> at each question</a:t>
            </a:r>
          </a:p>
          <a:p>
            <a:pPr>
              <a:lnSpc>
                <a:spcPct val="150000"/>
              </a:lnSpc>
            </a:pPr>
            <a:endParaRPr lang="en" altLang="zh-CN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" altLang="zh-CN" dirty="0">
                <a:latin typeface="PingFang SC" panose="020B0400000000000000" pitchFamily="34" charset="-122"/>
                <a:ea typeface="PingFang SC" panose="020B0400000000000000" pitchFamily="34" charset="-122"/>
              </a:rPr>
              <a:t> p</a:t>
            </a:r>
            <a:r>
              <a:rPr lang="en" altLang="zh-CN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.s. </a:t>
            </a:r>
            <a:r>
              <a:rPr lang="en" altLang="zh-CN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The details of the collaboration policy for this course </a:t>
            </a:r>
            <a:r>
              <a:rPr lang="en-US" altLang="zh-CN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will</a:t>
            </a:r>
            <a:r>
              <a:rPr lang="zh-CN" altLang="en-US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be</a:t>
            </a:r>
            <a:r>
              <a:rPr lang="en" altLang="zh-CN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available </a:t>
            </a:r>
            <a:r>
              <a:rPr lang="en-US" altLang="zh-CN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on</a:t>
            </a:r>
            <a:r>
              <a:rPr lang="zh-CN" altLang="en-US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the</a:t>
            </a:r>
            <a:r>
              <a:rPr lang="zh-CN" altLang="en-US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1800" b="0" i="0" dirty="0"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cours</a:t>
            </a:r>
            <a:r>
              <a:rPr lang="en-US" altLang="zh-CN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e</a:t>
            </a:r>
            <a:r>
              <a:rPr lang="zh-CN" altLang="en-US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r>
              <a:rPr lang="en-US" altLang="zh-CN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website.</a:t>
            </a:r>
            <a:r>
              <a:rPr lang="zh-CN" altLang="en-US" sz="1800" dirty="0">
                <a:latin typeface="PingFang SC" panose="020B0400000000000000" pitchFamily="34" charset="-122"/>
                <a:ea typeface="PingFang SC" panose="020B0400000000000000" pitchFamily="34" charset="-122"/>
              </a:rPr>
              <a:t> </a:t>
            </a:r>
            <a:br>
              <a:rPr lang="en" altLang="zh-CN" sz="1800" dirty="0">
                <a:latin typeface="PingFang SC" panose="020B0400000000000000" pitchFamily="34" charset="-122"/>
                <a:ea typeface="PingFang SC" panose="020B0400000000000000" pitchFamily="34" charset="-122"/>
              </a:rPr>
            </a:br>
            <a:endParaRPr lang="en-US" altLang="zh-CN" sz="1800" dirty="0">
              <a:solidFill>
                <a:srgbClr val="FF0000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10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7750</TotalTime>
  <Words>999</Words>
  <Application>Microsoft Macintosh PowerPoint</Application>
  <PresentationFormat>On-screen Show (4:3)</PresentationFormat>
  <Paragraphs>152</Paragraphs>
  <Slides>27</Slides>
  <Notes>21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PingFang SC</vt:lpstr>
      <vt:lpstr>Times</vt:lpstr>
      <vt:lpstr>Arial</vt:lpstr>
      <vt:lpstr>Calibri</vt:lpstr>
      <vt:lpstr>Roboto</vt:lpstr>
      <vt:lpstr>Times New Roman</vt:lpstr>
      <vt:lpstr>Wingdings</vt:lpstr>
      <vt:lpstr>Clarity</vt:lpstr>
      <vt:lpstr>Plan today</vt:lpstr>
      <vt:lpstr>MAT2041 Tutorial 1: Homework          --homework policy     --homework submission     </vt:lpstr>
      <vt:lpstr>Basic LOGISTICS</vt:lpstr>
      <vt:lpstr>Wechat Group</vt:lpstr>
      <vt:lpstr>Questions on the Course</vt:lpstr>
      <vt:lpstr>Homework Submission </vt:lpstr>
      <vt:lpstr>Homework Policy: Regrading Policy I</vt:lpstr>
      <vt:lpstr>Homework Policy: Regrading Policy II</vt:lpstr>
      <vt:lpstr>Homework Policy: Discussion Policy</vt:lpstr>
      <vt:lpstr>Homework Policy: </vt:lpstr>
      <vt:lpstr>Academic Integrity</vt:lpstr>
      <vt:lpstr>How to prepare e-version of homework</vt:lpstr>
      <vt:lpstr>Three accepted types for homework solution</vt:lpstr>
      <vt:lpstr>Scan handwritten homework</vt:lpstr>
      <vt:lpstr>Invalid scanning -- lighting is bad</vt:lpstr>
      <vt:lpstr>Valid scanning solution -- good lighting and right angle</vt:lpstr>
      <vt:lpstr>Circle answers and state problem numbers</vt:lpstr>
      <vt:lpstr>S P A C E   IS   IMPORTANT</vt:lpstr>
      <vt:lpstr>Assign page numbers to your submitted pdf</vt:lpstr>
      <vt:lpstr>Summary</vt:lpstr>
      <vt:lpstr>How to Submit Via BB</vt:lpstr>
      <vt:lpstr>Demo</vt:lpstr>
      <vt:lpstr>Exercises</vt:lpstr>
      <vt:lpstr>Exercise 1</vt:lpstr>
      <vt:lpstr>Exercise 2</vt:lpstr>
      <vt:lpstr>Exercise 3</vt:lpstr>
      <vt:lpstr>Acknowledgement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 310 Operations Research     Lecture 1 (august 26, 2013)</dc:title>
  <dc:creator>Chandrasekaran, Karthik</dc:creator>
  <cp:lastModifiedBy>Sun, Ruoyu</cp:lastModifiedBy>
  <cp:revision>382</cp:revision>
  <dcterms:created xsi:type="dcterms:W3CDTF">2013-08-25T03:59:37Z</dcterms:created>
  <dcterms:modified xsi:type="dcterms:W3CDTF">2023-09-09T14:09:28Z</dcterms:modified>
</cp:coreProperties>
</file>