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9"/>
  </p:notesMasterIdLst>
  <p:sldIdLst>
    <p:sldId id="258" r:id="rId3"/>
    <p:sldId id="284" r:id="rId4"/>
    <p:sldId id="289" r:id="rId5"/>
    <p:sldId id="288" r:id="rId6"/>
    <p:sldId id="286" r:id="rId7"/>
    <p:sldId id="273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EE8E4"/>
    <a:srgbClr val="001F9F"/>
    <a:srgbClr val="F0E301"/>
    <a:srgbClr val="FEF369"/>
    <a:srgbClr val="EFD4C1"/>
    <a:srgbClr val="E8C3B3"/>
    <a:srgbClr val="CDBF97"/>
    <a:srgbClr val="8D7545"/>
    <a:srgbClr val="EC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1" autoAdjust="0"/>
    <p:restoredTop sz="96318" autoAdjust="0"/>
  </p:normalViewPr>
  <p:slideViewPr>
    <p:cSldViewPr snapToGrid="0">
      <p:cViewPr varScale="1">
        <p:scale>
          <a:sx n="70" d="100"/>
          <a:sy n="70" d="100"/>
        </p:scale>
        <p:origin x="54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t>2023/9/16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86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415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846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45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49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308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92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63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5" y="6717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40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12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53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9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2023/9/16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06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35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235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88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8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354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39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1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D90E1C5-5D1B-4E3C-AB5C-7250EDD5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0" b="89990" l="9243" r="89990">
                        <a14:foregroundMark x1="9443" y1="32332" x2="9443" y2="32332"/>
                        <a14:foregroundMark x1="9243" y1="30731" x2="9243" y2="30731"/>
                        <a14:foregroundMark x1="50517" y1="44444" x2="50517" y2="44444"/>
                        <a14:foregroundMark x1="52953" y1="41191" x2="52953" y2="41191"/>
                        <a14:foregroundMark x1="49550" y1="39039" x2="50517" y2="45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429" y="989845"/>
            <a:ext cx="7563637" cy="5653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椭圆 17"/>
          <p:cNvSpPr/>
          <p:nvPr/>
        </p:nvSpPr>
        <p:spPr>
          <a:xfrm>
            <a:off x="547764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848039" y="6077027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45AA43B-0441-4EAD-97C9-5D3B21974653}"/>
              </a:ext>
            </a:extLst>
          </p:cNvPr>
          <p:cNvSpPr txBox="1"/>
          <p:nvPr/>
        </p:nvSpPr>
        <p:spPr>
          <a:xfrm>
            <a:off x="595747" y="2551837"/>
            <a:ext cx="664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  <a:cs typeface="+mn-ea"/>
                <a:sym typeface="+mn-lt"/>
              </a:rPr>
              <a:t>Week2 tutorial for MAT2041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4218979-F4B4-4292-9F4F-B53CC7D51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710" y="583787"/>
            <a:ext cx="4389437" cy="2927931"/>
          </a:xfrm>
          <a:prstGeom prst="rect">
            <a:avLst/>
          </a:prstGeom>
        </p:spPr>
      </p:pic>
      <p:sp>
        <p:nvSpPr>
          <p:cNvPr id="3" name="îşḻiḓe"/>
          <p:cNvSpPr/>
          <p:nvPr/>
        </p:nvSpPr>
        <p:spPr>
          <a:xfrm rot="5400000">
            <a:off x="4355538" y="500361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2A34A3-CC00-4C04-A992-279032CC44A1}"/>
              </a:ext>
            </a:extLst>
          </p:cNvPr>
          <p:cNvSpPr/>
          <p:nvPr/>
        </p:nvSpPr>
        <p:spPr>
          <a:xfrm>
            <a:off x="1210051" y="685379"/>
            <a:ext cx="3293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40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1</a:t>
            </a:r>
            <a:endParaRPr lang="zh-CN" altLang="en-US" sz="4000" dirty="0">
              <a:solidFill>
                <a:schemeClr val="accent5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F4D6DF4-4A6A-4F4C-A6F4-92EDAFC295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57" t="53035" r="20294" b="15721"/>
          <a:stretch/>
        </p:blipFill>
        <p:spPr>
          <a:xfrm>
            <a:off x="1596787" y="1613948"/>
            <a:ext cx="3113913" cy="176146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7A77EAA-FC04-443C-99E4-83263252419B}"/>
              </a:ext>
            </a:extLst>
          </p:cNvPr>
          <p:cNvSpPr/>
          <p:nvPr/>
        </p:nvSpPr>
        <p:spPr>
          <a:xfrm>
            <a:off x="1728666" y="343017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coefficient matrix? 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augmented matrix?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EE8175-669C-4D2E-BEB9-6F2A79A7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1FB9376-AF79-4595-8480-15730E81AC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0" t="22388" r="8851" b="15323"/>
          <a:stretch/>
        </p:blipFill>
        <p:spPr>
          <a:xfrm>
            <a:off x="150126" y="141409"/>
            <a:ext cx="11648363" cy="65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161D69-C30E-4655-AA8E-18256EA10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81" y="1597637"/>
            <a:ext cx="5862780" cy="3662726"/>
          </a:xfrm>
          <a:prstGeom prst="rect">
            <a:avLst/>
          </a:prstGeom>
        </p:spPr>
      </p:pic>
      <p:sp>
        <p:nvSpPr>
          <p:cNvPr id="4" name="îşḻiḓe">
            <a:extLst>
              <a:ext uri="{FF2B5EF4-FFF2-40B4-BE49-F238E27FC236}">
                <a16:creationId xmlns:a16="http://schemas.microsoft.com/office/drawing/2014/main" id="{1DDA918F-60BB-465F-B229-CA30CB198EF8}"/>
              </a:ext>
            </a:extLst>
          </p:cNvPr>
          <p:cNvSpPr/>
          <p:nvPr/>
        </p:nvSpPr>
        <p:spPr>
          <a:xfrm>
            <a:off x="10582128" y="-1396676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ADC900-5F6B-49CC-BDA7-592D8AC24710}"/>
              </a:ext>
            </a:extLst>
          </p:cNvPr>
          <p:cNvSpPr/>
          <p:nvPr/>
        </p:nvSpPr>
        <p:spPr>
          <a:xfrm>
            <a:off x="1177881" y="657164"/>
            <a:ext cx="27045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44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3 </a:t>
            </a:r>
          </a:p>
        </p:txBody>
      </p:sp>
    </p:spTree>
    <p:extLst>
      <p:ext uri="{BB962C8B-B14F-4D97-AF65-F5344CB8AC3E}">
        <p14:creationId xmlns:p14="http://schemas.microsoft.com/office/powerpoint/2010/main" val="29950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1E67CAC-D830-494E-9CD7-69DB42775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7" t="17712" r="20170" b="64676"/>
          <a:stretch/>
        </p:blipFill>
        <p:spPr>
          <a:xfrm>
            <a:off x="462356" y="3448489"/>
            <a:ext cx="10778400" cy="17980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1982A4-7900-4C22-B28E-D1008E621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96" t="49153" r="33378" b="43009"/>
          <a:stretch/>
        </p:blipFill>
        <p:spPr>
          <a:xfrm>
            <a:off x="726367" y="2388892"/>
            <a:ext cx="7055894" cy="116270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D6D137-BF2C-42EC-B03B-0B616BD8389C}"/>
              </a:ext>
            </a:extLst>
          </p:cNvPr>
          <p:cNvSpPr/>
          <p:nvPr/>
        </p:nvSpPr>
        <p:spPr>
          <a:xfrm>
            <a:off x="794606" y="704932"/>
            <a:ext cx="2741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4400" dirty="0">
                <a:solidFill>
                  <a:schemeClr val="accent5">
                    <a:lumMod val="75000"/>
                  </a:schemeClr>
                </a:solidFill>
                <a:latin typeface="Berlin Sans FB Demi" panose="020E0802020502020306" pitchFamily="34" charset="0"/>
              </a:rPr>
              <a:t>Exercise 4 </a:t>
            </a:r>
          </a:p>
        </p:txBody>
      </p:sp>
      <p:sp>
        <p:nvSpPr>
          <p:cNvPr id="6" name="îşḻiḓe">
            <a:extLst>
              <a:ext uri="{FF2B5EF4-FFF2-40B4-BE49-F238E27FC236}">
                <a16:creationId xmlns:a16="http://schemas.microsoft.com/office/drawing/2014/main" id="{BD435804-4413-455C-9FC6-D874F3730C58}"/>
              </a:ext>
            </a:extLst>
          </p:cNvPr>
          <p:cNvSpPr/>
          <p:nvPr/>
        </p:nvSpPr>
        <p:spPr>
          <a:xfrm>
            <a:off x="10582128" y="-1396676"/>
            <a:ext cx="3219744" cy="12858583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5E3E38-D3D3-449A-AFF5-7DB53C2C1CAE}"/>
              </a:ext>
            </a:extLst>
          </p:cNvPr>
          <p:cNvSpPr txBox="1"/>
          <p:nvPr/>
        </p:nvSpPr>
        <p:spPr>
          <a:xfrm>
            <a:off x="664952" y="1928619"/>
            <a:ext cx="5384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Compute (AB)C and A(BC)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A86F4DD-AA0B-4E1D-B822-9742BD4F1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00"/>
          <a:stretch/>
        </p:blipFill>
        <p:spPr>
          <a:xfrm>
            <a:off x="-508618" y="1161424"/>
            <a:ext cx="4318244" cy="5905728"/>
          </a:xfrm>
          <a:prstGeom prst="rect">
            <a:avLst/>
          </a:prstGeom>
        </p:spPr>
      </p:pic>
      <p:sp>
        <p:nvSpPr>
          <p:cNvPr id="5" name="iṥļíďè"/>
          <p:cNvSpPr/>
          <p:nvPr/>
        </p:nvSpPr>
        <p:spPr>
          <a:xfrm>
            <a:off x="4120204" y="3465783"/>
            <a:ext cx="2263098" cy="2490101"/>
          </a:xfrm>
          <a:prstGeom prst="rect">
            <a:avLst/>
          </a:prstGeom>
          <a:solidFill>
            <a:srgbClr val="CEE8E4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í$ḷíḋê"/>
          <p:cNvSpPr/>
          <p:nvPr/>
        </p:nvSpPr>
        <p:spPr bwMode="auto">
          <a:xfrm>
            <a:off x="4218676" y="3353199"/>
            <a:ext cx="690886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914400">
              <a:buClr>
                <a:srgbClr val="BD374A"/>
              </a:buClr>
              <a:buSzPct val="150000"/>
              <a:defRPr/>
            </a:pPr>
            <a:r>
              <a:rPr lang="en-US" altLang="zh-CN" sz="3600" dirty="0">
                <a:latin typeface="Eras Demi ITC" panose="020B0805030504020804" pitchFamily="34" charset="0"/>
              </a:rPr>
              <a:t>These slides is based on previous tutorial materials of MAT2041. We thank previous TAs and instructors for sharing previous course materials.</a:t>
            </a:r>
          </a:p>
        </p:txBody>
      </p:sp>
      <p:sp>
        <p:nvSpPr>
          <p:cNvPr id="13" name="îśļiḑé"/>
          <p:cNvSpPr/>
          <p:nvPr/>
        </p:nvSpPr>
        <p:spPr>
          <a:xfrm>
            <a:off x="773499" y="1161424"/>
            <a:ext cx="475426" cy="46852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îsľíḋé"/>
          <p:cNvSpPr/>
          <p:nvPr/>
        </p:nvSpPr>
        <p:spPr bwMode="auto">
          <a:xfrm>
            <a:off x="1542071" y="957160"/>
            <a:ext cx="9107857" cy="81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defTabSz="914400">
              <a:lnSpc>
                <a:spcPct val="150000"/>
              </a:lnSpc>
              <a:buClr>
                <a:srgbClr val="BD374A"/>
              </a:buClr>
              <a:buSzPct val="150000"/>
              <a:defRPr/>
            </a:pPr>
            <a:r>
              <a:rPr lang="en-US" altLang="zh-CN" sz="3600" dirty="0">
                <a:latin typeface="Eras Demi ITC" panose="020B0805030504020804" pitchFamily="34" charset="0"/>
              </a:rPr>
              <a:t>Acknowledgements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Demi ITC" panose="020B0805030504020804" pitchFamily="34" charset="0"/>
              <a:cs typeface="+mn-ea"/>
              <a:sym typeface="+mn-lt"/>
            </a:endParaRPr>
          </a:p>
        </p:txBody>
      </p:sp>
      <p:sp>
        <p:nvSpPr>
          <p:cNvPr id="15" name="ïṧḷîdè"/>
          <p:cNvSpPr/>
          <p:nvPr/>
        </p:nvSpPr>
        <p:spPr bwMode="auto">
          <a:xfrm>
            <a:off x="789203" y="1204690"/>
            <a:ext cx="475426" cy="381989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571848" y="2125675"/>
            <a:ext cx="864107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357003" y="5822425"/>
            <a:ext cx="864107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iflqtuc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60</Words>
  <Application>Microsoft Office PowerPoint</Application>
  <PresentationFormat>宽屏</PresentationFormat>
  <Paragraphs>11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Adobe Caslon Pro Bold</vt:lpstr>
      <vt:lpstr>三极准柔宋</vt:lpstr>
      <vt:lpstr>宋体</vt:lpstr>
      <vt:lpstr>微软雅黑</vt:lpstr>
      <vt:lpstr>Arial</vt:lpstr>
      <vt:lpstr>Berlin Sans FB Demi</vt:lpstr>
      <vt:lpstr>Calibri</vt:lpstr>
      <vt:lpstr>Eras Demi ITC</vt:lpstr>
      <vt:lpstr>Times New Roman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时尚欧美</dc:title>
  <dc:creator>第一PPT</dc:creator>
  <cp:keywords>www.1ppt.com</cp:keywords>
  <dc:description>www.1ppt.com</dc:description>
  <cp:lastModifiedBy>斯佳 王</cp:lastModifiedBy>
  <cp:revision>27</cp:revision>
  <dcterms:created xsi:type="dcterms:W3CDTF">2021-05-05T00:21:30Z</dcterms:created>
  <dcterms:modified xsi:type="dcterms:W3CDTF">2023-09-16T08:25:24Z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87F0D460AAC54A8D859F62BF8E49F898</vt:lpwstr>
  </property>
  <property fmtid="{D5CDD505-2E9C-101B-9397-08002B2CF9AE}" pid="3" name="KSOProductBuildVer">
    <vt:lpwstr>2052-11.1.0.10463</vt:lpwstr>
  </property>
</Properties>
</file>