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14"/>
  </p:notesMasterIdLst>
  <p:sldIdLst>
    <p:sldId id="258" r:id="rId3"/>
    <p:sldId id="290" r:id="rId4"/>
    <p:sldId id="292" r:id="rId5"/>
    <p:sldId id="284" r:id="rId6"/>
    <p:sldId id="293" r:id="rId7"/>
    <p:sldId id="289" r:id="rId8"/>
    <p:sldId id="294" r:id="rId9"/>
    <p:sldId id="288" r:id="rId10"/>
    <p:sldId id="286" r:id="rId11"/>
    <p:sldId id="295" r:id="rId12"/>
    <p:sldId id="27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CEE8E4"/>
    <a:srgbClr val="001F9F"/>
    <a:srgbClr val="F0E301"/>
    <a:srgbClr val="FEF369"/>
    <a:srgbClr val="EFD4C1"/>
    <a:srgbClr val="E8C3B3"/>
    <a:srgbClr val="CDBF97"/>
    <a:srgbClr val="8D7545"/>
    <a:srgbClr val="EC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1" autoAdjust="0"/>
    <p:restoredTop sz="96318" autoAdjust="0"/>
  </p:normalViewPr>
  <p:slideViewPr>
    <p:cSldViewPr snapToGrid="0">
      <p:cViewPr varScale="1">
        <p:scale>
          <a:sx n="71" d="100"/>
          <a:sy n="71" d="100"/>
        </p:scale>
        <p:origin x="57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t>2023/9/24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86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415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121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846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45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49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308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92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363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2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32905" y="67171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403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5120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531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2023/9/24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9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2023/9/24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2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06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735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235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088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58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354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39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41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D90E1C5-5D1B-4E3C-AB5C-7250EDD5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0" b="89990" l="9243" r="89990">
                        <a14:foregroundMark x1="9443" y1="32332" x2="9443" y2="32332"/>
                        <a14:foregroundMark x1="9243" y1="30731" x2="9243" y2="30731"/>
                        <a14:foregroundMark x1="50517" y1="44444" x2="50517" y2="44444"/>
                        <a14:foregroundMark x1="52953" y1="41191" x2="52953" y2="41191"/>
                        <a14:foregroundMark x1="49550" y1="39039" x2="50517" y2="45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429" y="989845"/>
            <a:ext cx="7563637" cy="5653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椭圆 17"/>
          <p:cNvSpPr/>
          <p:nvPr/>
        </p:nvSpPr>
        <p:spPr>
          <a:xfrm>
            <a:off x="547764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84803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45AA43B-0441-4EAD-97C9-5D3B21974653}"/>
              </a:ext>
            </a:extLst>
          </p:cNvPr>
          <p:cNvSpPr txBox="1"/>
          <p:nvPr/>
        </p:nvSpPr>
        <p:spPr>
          <a:xfrm>
            <a:off x="595747" y="2551837"/>
            <a:ext cx="664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  <a:cs typeface="+mn-ea"/>
                <a:sym typeface="+mn-lt"/>
              </a:rPr>
              <a:t> Welcome to the  tutorial session of week3 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  <a:cs typeface="+mn-ea"/>
                <a:sym typeface="+mn-lt"/>
              </a:rPr>
              <a:t>！！！</a:t>
            </a:r>
            <a:endParaRPr lang="en-US" altLang="zh-C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FA2F9-4E24-C666-C7A8-7CC91551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sz="440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Exercise 5 </a:t>
            </a:r>
            <a:br>
              <a:rPr lang="it-IT" altLang="zh-CN" sz="440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8766229-D563-F8B7-1EA3-5AACD34262F2}"/>
              </a:ext>
            </a:extLst>
          </p:cNvPr>
          <p:cNvSpPr txBox="1"/>
          <p:nvPr/>
        </p:nvSpPr>
        <p:spPr>
          <a:xfrm>
            <a:off x="524434" y="1445557"/>
            <a:ext cx="93994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Verify: the product of two upper triangular matrices is still upper triangular  (prove it using 2x2 block matrix multiplication rather than the usual matrix multiplication)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488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A86F4DD-AA0B-4E1D-B822-9742BD4F1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00"/>
          <a:stretch/>
        </p:blipFill>
        <p:spPr>
          <a:xfrm>
            <a:off x="-508618" y="1161424"/>
            <a:ext cx="4318244" cy="5905728"/>
          </a:xfrm>
          <a:prstGeom prst="rect">
            <a:avLst/>
          </a:prstGeom>
        </p:spPr>
      </p:pic>
      <p:sp>
        <p:nvSpPr>
          <p:cNvPr id="5" name="iṥļíďè"/>
          <p:cNvSpPr/>
          <p:nvPr/>
        </p:nvSpPr>
        <p:spPr>
          <a:xfrm>
            <a:off x="4120204" y="3465783"/>
            <a:ext cx="2263098" cy="2490101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í$ḷíḋê"/>
          <p:cNvSpPr/>
          <p:nvPr/>
        </p:nvSpPr>
        <p:spPr bwMode="auto">
          <a:xfrm>
            <a:off x="4218676" y="3353199"/>
            <a:ext cx="6908867" cy="81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914400">
              <a:buClr>
                <a:srgbClr val="BD374A"/>
              </a:buClr>
              <a:buSzPct val="150000"/>
              <a:defRPr/>
            </a:pPr>
            <a:r>
              <a:rPr lang="en-US" altLang="zh-CN" sz="3600" dirty="0">
                <a:latin typeface="Eras Demi ITC" panose="020B0805030504020804" pitchFamily="34" charset="0"/>
              </a:rPr>
              <a:t>These slides is based on previous tutorial materials of MAT2041. We thank previous TAs and instructors for sharing previous course materials.</a:t>
            </a:r>
          </a:p>
        </p:txBody>
      </p:sp>
      <p:sp>
        <p:nvSpPr>
          <p:cNvPr id="13" name="îśļiḑé"/>
          <p:cNvSpPr/>
          <p:nvPr/>
        </p:nvSpPr>
        <p:spPr>
          <a:xfrm>
            <a:off x="773499" y="1161424"/>
            <a:ext cx="475426" cy="46852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îsľíḋé"/>
          <p:cNvSpPr/>
          <p:nvPr/>
        </p:nvSpPr>
        <p:spPr bwMode="auto">
          <a:xfrm>
            <a:off x="1542071" y="957160"/>
            <a:ext cx="9107857" cy="81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914400">
              <a:lnSpc>
                <a:spcPct val="150000"/>
              </a:lnSpc>
              <a:buClr>
                <a:srgbClr val="BD374A"/>
              </a:buClr>
              <a:buSzPct val="150000"/>
              <a:defRPr/>
            </a:pPr>
            <a:r>
              <a:rPr lang="en-US" altLang="zh-CN" sz="3600" dirty="0">
                <a:latin typeface="Eras Demi ITC" panose="020B0805030504020804" pitchFamily="34" charset="0"/>
              </a:rPr>
              <a:t>Acknowledgements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ras Demi ITC" panose="020B0805030504020804" pitchFamily="34" charset="0"/>
              <a:cs typeface="+mn-ea"/>
              <a:sym typeface="+mn-lt"/>
            </a:endParaRPr>
          </a:p>
        </p:txBody>
      </p:sp>
      <p:sp>
        <p:nvSpPr>
          <p:cNvPr id="15" name="ïṧḷîdè"/>
          <p:cNvSpPr/>
          <p:nvPr/>
        </p:nvSpPr>
        <p:spPr bwMode="auto">
          <a:xfrm>
            <a:off x="789203" y="1204690"/>
            <a:ext cx="475426" cy="381989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571848" y="2125675"/>
            <a:ext cx="864107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0357003" y="5822425"/>
            <a:ext cx="864107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 animBg="1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şḻiḓe">
            <a:extLst>
              <a:ext uri="{FF2B5EF4-FFF2-40B4-BE49-F238E27FC236}">
                <a16:creationId xmlns:a16="http://schemas.microsoft.com/office/drawing/2014/main" id="{1DDA918F-60BB-465F-B229-CA30CB198EF8}"/>
              </a:ext>
            </a:extLst>
          </p:cNvPr>
          <p:cNvSpPr/>
          <p:nvPr/>
        </p:nvSpPr>
        <p:spPr>
          <a:xfrm>
            <a:off x="10582128" y="-1396676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8AC69DA-EFC6-DBA3-C338-847F6348C7F5}"/>
              </a:ext>
            </a:extLst>
          </p:cNvPr>
          <p:cNvSpPr txBox="1"/>
          <p:nvPr/>
        </p:nvSpPr>
        <p:spPr>
          <a:xfrm>
            <a:off x="244617" y="227143"/>
            <a:ext cx="1005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Algerian" panose="04020705040A02060702" pitchFamily="82" charset="0"/>
              </a:rPr>
              <a:t>In this tutorial session, </a:t>
            </a:r>
          </a:p>
          <a:p>
            <a:r>
              <a:rPr lang="en-US" altLang="zh-CN" sz="4800" dirty="0">
                <a:solidFill>
                  <a:srgbClr val="FF0000"/>
                </a:solidFill>
                <a:latin typeface="Algerian" panose="04020705040A02060702" pitchFamily="82" charset="0"/>
              </a:rPr>
              <a:t>we will focus on:</a:t>
            </a:r>
            <a:endParaRPr lang="zh-CN" altLang="en-US" sz="4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53F97A-79D6-7390-B246-ED181F188BE6}"/>
              </a:ext>
            </a:extLst>
          </p:cNvPr>
          <p:cNvSpPr txBox="1"/>
          <p:nvPr/>
        </p:nvSpPr>
        <p:spPr>
          <a:xfrm>
            <a:off x="302859" y="1741438"/>
            <a:ext cx="9044988" cy="4391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Partitioned product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Matrix-matrix product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Gaussian Elimination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Elementary Matrix</a:t>
            </a:r>
          </a:p>
        </p:txBody>
      </p:sp>
    </p:spTree>
    <p:extLst>
      <p:ext uri="{BB962C8B-B14F-4D97-AF65-F5344CB8AC3E}">
        <p14:creationId xmlns:p14="http://schemas.microsoft.com/office/powerpoint/2010/main" val="6433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şḻiḓe"/>
          <p:cNvSpPr/>
          <p:nvPr/>
        </p:nvSpPr>
        <p:spPr>
          <a:xfrm rot="5400000">
            <a:off x="4355538" y="500361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12A34A3-CC00-4C04-A992-279032CC44A1}"/>
              </a:ext>
            </a:extLst>
          </p:cNvPr>
          <p:cNvSpPr/>
          <p:nvPr/>
        </p:nvSpPr>
        <p:spPr>
          <a:xfrm>
            <a:off x="1210051" y="685379"/>
            <a:ext cx="4806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40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Recall (Partition)</a:t>
            </a:r>
            <a:endParaRPr lang="zh-CN" altLang="en-US" sz="4000" dirty="0">
              <a:solidFill>
                <a:schemeClr val="accent5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6BBEEC6-7EF0-AD18-258A-7BA3C77F95D9}"/>
              </a:ext>
            </a:extLst>
          </p:cNvPr>
          <p:cNvSpPr txBox="1"/>
          <p:nvPr/>
        </p:nvSpPr>
        <p:spPr>
          <a:xfrm>
            <a:off x="1210051" y="1817070"/>
            <a:ext cx="6796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Matura MT Script Capitals" panose="03020802060602070202" pitchFamily="66" charset="0"/>
              </a:rPr>
              <a:t>Two rules:</a:t>
            </a:r>
            <a:endParaRPr lang="zh-CN" altLang="en-US" sz="4000" dirty="0">
              <a:solidFill>
                <a:srgbClr val="FF0000"/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1A6F076-8FC2-D745-8894-46DA895BCC98}"/>
              </a:ext>
            </a:extLst>
          </p:cNvPr>
          <p:cNvSpPr txBox="1"/>
          <p:nvPr/>
        </p:nvSpPr>
        <p:spPr>
          <a:xfrm>
            <a:off x="505322" y="2952872"/>
            <a:ext cx="97380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1. Blocks’ dimensions match</a:t>
            </a:r>
          </a:p>
          <a:p>
            <a:endParaRPr lang="en-US" altLang="zh-CN" sz="4000" dirty="0"/>
          </a:p>
          <a:p>
            <a:r>
              <a:rPr lang="en-US" altLang="zh-CN" sz="4000" dirty="0"/>
              <a:t>2. Components’ dimensions match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861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şḻiḓe"/>
          <p:cNvSpPr/>
          <p:nvPr/>
        </p:nvSpPr>
        <p:spPr>
          <a:xfrm rot="5400000">
            <a:off x="4355538" y="500361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12A34A3-CC00-4C04-A992-279032CC44A1}"/>
              </a:ext>
            </a:extLst>
          </p:cNvPr>
          <p:cNvSpPr/>
          <p:nvPr/>
        </p:nvSpPr>
        <p:spPr>
          <a:xfrm>
            <a:off x="1210051" y="685379"/>
            <a:ext cx="3293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40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Exercise 1</a:t>
            </a:r>
            <a:endParaRPr lang="zh-CN" altLang="en-US" sz="4000" dirty="0">
              <a:solidFill>
                <a:schemeClr val="accent5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EB98CE-25B8-C175-36EE-6FB1D6A44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6" y="1393265"/>
            <a:ext cx="10020747" cy="254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6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şḻiḓe"/>
          <p:cNvSpPr/>
          <p:nvPr/>
        </p:nvSpPr>
        <p:spPr>
          <a:xfrm rot="5400000">
            <a:off x="4355538" y="500361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12A34A3-CC00-4C04-A992-279032CC44A1}"/>
              </a:ext>
            </a:extLst>
          </p:cNvPr>
          <p:cNvSpPr/>
          <p:nvPr/>
        </p:nvSpPr>
        <p:spPr>
          <a:xfrm>
            <a:off x="1210051" y="685379"/>
            <a:ext cx="795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40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Recall (Matrix multiplication)</a:t>
            </a:r>
            <a:endParaRPr lang="zh-CN" altLang="en-US" sz="4000" dirty="0">
              <a:solidFill>
                <a:schemeClr val="accent5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2594B4-B5A0-539C-AC91-A45EBEAFF9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15" b="-1201"/>
          <a:stretch/>
        </p:blipFill>
        <p:spPr>
          <a:xfrm>
            <a:off x="598155" y="1311903"/>
            <a:ext cx="9815522" cy="59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8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EE8175-669C-4D2E-BEB9-6F2A79A7B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1FB9376-AF79-4595-8480-15730E81A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80" t="22388" r="56346" b="66954"/>
          <a:stretch/>
        </p:blipFill>
        <p:spPr>
          <a:xfrm>
            <a:off x="111816" y="-297657"/>
            <a:ext cx="4272858" cy="132556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A996B1C-06BD-8CC0-4581-868D8983E7B3}"/>
              </a:ext>
            </a:extLst>
          </p:cNvPr>
          <p:cNvSpPr txBox="1"/>
          <p:nvPr/>
        </p:nvSpPr>
        <p:spPr>
          <a:xfrm>
            <a:off x="193355" y="1007023"/>
            <a:ext cx="11456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Compute the following matrix multiplication by utilizing given method:</a:t>
            </a:r>
            <a:endParaRPr lang="zh-CN" altLang="en-US" sz="4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96370CA-78C4-7384-84E7-CD81367B56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6" r="4623" b="13647"/>
          <a:stretch/>
        </p:blipFill>
        <p:spPr>
          <a:xfrm>
            <a:off x="567633" y="2407734"/>
            <a:ext cx="3817041" cy="211980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22B9C8A-A6A5-46B1-A98E-334211C43104}"/>
              </a:ext>
            </a:extLst>
          </p:cNvPr>
          <p:cNvSpPr txBox="1"/>
          <p:nvPr/>
        </p:nvSpPr>
        <p:spPr>
          <a:xfrm>
            <a:off x="594069" y="4499447"/>
            <a:ext cx="100525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en-US" altLang="zh-CN" sz="3200" dirty="0"/>
              <a:t>Multiply by row (Row-form * Matrix)</a:t>
            </a:r>
          </a:p>
          <a:p>
            <a:pPr marL="514350" indent="-514350">
              <a:buAutoNum type="arabicParenBoth"/>
            </a:pPr>
            <a:r>
              <a:rPr lang="en-US" altLang="zh-CN" sz="3200" dirty="0"/>
              <a:t>Multiply by column (Matrix * Column form)</a:t>
            </a:r>
          </a:p>
          <a:p>
            <a:pPr marL="514350" indent="-514350">
              <a:buAutoNum type="arabicParenBoth"/>
            </a:pPr>
            <a:r>
              <a:rPr lang="en-US" altLang="zh-CN" sz="3200" dirty="0"/>
              <a:t>Coordinate multiplication</a:t>
            </a:r>
          </a:p>
          <a:p>
            <a:pPr marL="514350" indent="-514350">
              <a:buAutoNum type="arabicParenBoth"/>
            </a:pPr>
            <a:r>
              <a:rPr lang="en-US" altLang="zh-CN" sz="3200" dirty="0"/>
              <a:t>Column * Row</a:t>
            </a:r>
          </a:p>
          <a:p>
            <a:pPr marL="514350" indent="-514350">
              <a:buAutoNum type="arabicParenBoth"/>
            </a:pPr>
            <a:endParaRPr lang="en-US" altLang="zh-CN" sz="3200" dirty="0"/>
          </a:p>
          <a:p>
            <a:pPr marL="514350" indent="-514350">
              <a:buAutoNum type="arabicParenBoth"/>
            </a:pPr>
            <a:endParaRPr lang="en-US" altLang="zh-CN" sz="3200" dirty="0"/>
          </a:p>
          <a:p>
            <a:pPr marL="514350" indent="-514350">
              <a:buAutoNum type="arabicParenBoth"/>
            </a:pP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179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şḻiḓe"/>
          <p:cNvSpPr/>
          <p:nvPr/>
        </p:nvSpPr>
        <p:spPr>
          <a:xfrm rot="5400000">
            <a:off x="4355538" y="500361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12A34A3-CC00-4C04-A992-279032CC44A1}"/>
              </a:ext>
            </a:extLst>
          </p:cNvPr>
          <p:cNvSpPr/>
          <p:nvPr/>
        </p:nvSpPr>
        <p:spPr>
          <a:xfrm>
            <a:off x="546092" y="207794"/>
            <a:ext cx="108227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40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Recollection (what is elementary matrix?) </a:t>
            </a:r>
            <a:endParaRPr lang="zh-CN" altLang="en-US" sz="4000" dirty="0">
              <a:solidFill>
                <a:schemeClr val="accent5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B6A6766-614D-DD15-0BE2-3F176203D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t="22609" r="25735" b="10973"/>
          <a:stretch/>
        </p:blipFill>
        <p:spPr>
          <a:xfrm>
            <a:off x="948477" y="840248"/>
            <a:ext cx="8161445" cy="597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şḻiḓe">
            <a:extLst>
              <a:ext uri="{FF2B5EF4-FFF2-40B4-BE49-F238E27FC236}">
                <a16:creationId xmlns:a16="http://schemas.microsoft.com/office/drawing/2014/main" id="{1DDA918F-60BB-465F-B229-CA30CB198EF8}"/>
              </a:ext>
            </a:extLst>
          </p:cNvPr>
          <p:cNvSpPr/>
          <p:nvPr/>
        </p:nvSpPr>
        <p:spPr>
          <a:xfrm>
            <a:off x="10582128" y="-1396676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ADC900-5F6B-49CC-BDA7-592D8AC24710}"/>
              </a:ext>
            </a:extLst>
          </p:cNvPr>
          <p:cNvSpPr/>
          <p:nvPr/>
        </p:nvSpPr>
        <p:spPr>
          <a:xfrm>
            <a:off x="1177881" y="657164"/>
            <a:ext cx="27045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44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Exercise 3 </a:t>
            </a:r>
          </a:p>
        </p:txBody>
      </p:sp>
      <p:pic>
        <p:nvPicPr>
          <p:cNvPr id="1026" name="Picture 2" descr="文本, 信件&#10;&#10;描述已自动生成">
            <a:extLst>
              <a:ext uri="{FF2B5EF4-FFF2-40B4-BE49-F238E27FC236}">
                <a16:creationId xmlns:a16="http://schemas.microsoft.com/office/drawing/2014/main" id="{BB20C57A-2A1B-54C6-15E1-CF7F594E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9" y="3967859"/>
            <a:ext cx="94583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5B40009-9A47-B823-BBCE-E2213CB4E7D5}"/>
              </a:ext>
            </a:extLst>
          </p:cNvPr>
          <p:cNvSpPr txBox="1"/>
          <p:nvPr/>
        </p:nvSpPr>
        <p:spPr>
          <a:xfrm>
            <a:off x="896927" y="1537591"/>
            <a:ext cx="87363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（</a:t>
            </a:r>
            <a:r>
              <a:rPr lang="en-US" altLang="zh-CN" sz="2800" dirty="0"/>
              <a:t>a</a:t>
            </a:r>
            <a:r>
              <a:rPr lang="zh-CN" altLang="en-US" sz="2800" dirty="0"/>
              <a:t>）</a:t>
            </a:r>
            <a:r>
              <a:rPr lang="en-US" altLang="zh-CN" sz="2800" dirty="0"/>
              <a:t>Transform the linear system below into an augmented matrix and then use Gaussian  Elimination to convert it to the desired form.</a:t>
            </a:r>
          </a:p>
          <a:p>
            <a:r>
              <a:rPr lang="zh-CN" altLang="en-US" sz="2800" dirty="0"/>
              <a:t>（</a:t>
            </a:r>
            <a:r>
              <a:rPr lang="en-US" altLang="zh-CN" sz="2800" dirty="0"/>
              <a:t>b) Figure out the elementary matri</a:t>
            </a:r>
            <a:r>
              <a:rPr lang="en-US" altLang="zh-CN" sz="2800" dirty="0">
                <a:solidFill>
                  <a:srgbClr val="FF0000"/>
                </a:solidFill>
              </a:rPr>
              <a:t>ces</a:t>
            </a:r>
            <a:r>
              <a:rPr lang="en-US" altLang="zh-CN" sz="2800" dirty="0"/>
              <a:t> related to corresponding elementary row operation</a:t>
            </a:r>
            <a:r>
              <a:rPr lang="en-US" altLang="zh-CN" sz="2800" dirty="0">
                <a:solidFill>
                  <a:srgbClr val="FF0000"/>
                </a:solidFill>
              </a:rPr>
              <a:t>s.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950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AD6D137-BF2C-42EC-B03B-0B616BD8389C}"/>
              </a:ext>
            </a:extLst>
          </p:cNvPr>
          <p:cNvSpPr/>
          <p:nvPr/>
        </p:nvSpPr>
        <p:spPr>
          <a:xfrm>
            <a:off x="794606" y="704932"/>
            <a:ext cx="27414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44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Exercise 4 </a:t>
            </a:r>
          </a:p>
        </p:txBody>
      </p:sp>
      <p:sp>
        <p:nvSpPr>
          <p:cNvPr id="6" name="îşḻiḓe">
            <a:extLst>
              <a:ext uri="{FF2B5EF4-FFF2-40B4-BE49-F238E27FC236}">
                <a16:creationId xmlns:a16="http://schemas.microsoft.com/office/drawing/2014/main" id="{BD435804-4413-455C-9FC6-D874F3730C58}"/>
              </a:ext>
            </a:extLst>
          </p:cNvPr>
          <p:cNvSpPr/>
          <p:nvPr/>
        </p:nvSpPr>
        <p:spPr>
          <a:xfrm>
            <a:off x="10582128" y="-1396676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1ED7FE2-ACCA-DF37-4352-1B2E4E80DB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/>
          <a:stretch/>
        </p:blipFill>
        <p:spPr>
          <a:xfrm>
            <a:off x="363071" y="1583111"/>
            <a:ext cx="10152530" cy="85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iflqtuc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195</Words>
  <Application>Microsoft Office PowerPoint</Application>
  <PresentationFormat>宽屏</PresentationFormat>
  <Paragraphs>32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Adobe Caslon Pro Bold</vt:lpstr>
      <vt:lpstr>三极准柔宋</vt:lpstr>
      <vt:lpstr>微软雅黑</vt:lpstr>
      <vt:lpstr>Algerian</vt:lpstr>
      <vt:lpstr>Arial</vt:lpstr>
      <vt:lpstr>Berlin Sans FB Demi</vt:lpstr>
      <vt:lpstr>Calibri</vt:lpstr>
      <vt:lpstr>Eras Demi ITC</vt:lpstr>
      <vt:lpstr>Matura MT Script Capitals</vt:lpstr>
      <vt:lpstr>Times New Roman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Exercise 5  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时尚欧美</dc:title>
  <dc:creator>第一PPT</dc:creator>
  <cp:keywords>www.1ppt.com</cp:keywords>
  <dc:description>www.1ppt.com</dc:description>
  <cp:lastModifiedBy>思哲 李</cp:lastModifiedBy>
  <cp:revision>35</cp:revision>
  <dcterms:created xsi:type="dcterms:W3CDTF">2021-05-05T00:21:30Z</dcterms:created>
  <dcterms:modified xsi:type="dcterms:W3CDTF">2023-09-24T03:36:19Z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87F0D460AAC54A8D859F62BF8E49F898</vt:lpwstr>
  </property>
  <property fmtid="{D5CDD505-2E9C-101B-9397-08002B2CF9AE}" pid="3" name="KSOProductBuildVer">
    <vt:lpwstr>2052-11.1.0.10463</vt:lpwstr>
  </property>
</Properties>
</file>