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11"/>
  </p:notesMasterIdLst>
  <p:sldIdLst>
    <p:sldId id="258" r:id="rId3"/>
    <p:sldId id="284" r:id="rId4"/>
    <p:sldId id="289" r:id="rId5"/>
    <p:sldId id="288" r:id="rId6"/>
    <p:sldId id="286" r:id="rId7"/>
    <p:sldId id="291" r:id="rId8"/>
    <p:sldId id="290" r:id="rId9"/>
    <p:sldId id="273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CEE8E4"/>
    <a:srgbClr val="001F9F"/>
    <a:srgbClr val="F0E301"/>
    <a:srgbClr val="FEF369"/>
    <a:srgbClr val="EFD4C1"/>
    <a:srgbClr val="E8C3B3"/>
    <a:srgbClr val="CDBF97"/>
    <a:srgbClr val="8D7545"/>
    <a:srgbClr val="EC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1" autoAdjust="0"/>
    <p:restoredTop sz="96318" autoAdjust="0"/>
  </p:normalViewPr>
  <p:slideViewPr>
    <p:cSldViewPr snapToGrid="0">
      <p:cViewPr varScale="1">
        <p:scale>
          <a:sx n="70" d="100"/>
          <a:sy n="70" d="100"/>
        </p:scale>
        <p:origin x="54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t>2023/10/9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86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415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846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4457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49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3088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92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363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2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32905" y="67171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403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5120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531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2023/10/9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9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2023/10/9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2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06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7357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235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0885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58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354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39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41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D90E1C5-5D1B-4E3C-AB5C-7250EDD5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0" b="89990" l="9243" r="89990">
                        <a14:foregroundMark x1="9443" y1="32332" x2="9443" y2="32332"/>
                        <a14:foregroundMark x1="9243" y1="30731" x2="9243" y2="30731"/>
                        <a14:foregroundMark x1="50517" y1="44444" x2="50517" y2="44444"/>
                        <a14:foregroundMark x1="52953" y1="41191" x2="52953" y2="41191"/>
                        <a14:foregroundMark x1="49550" y1="39039" x2="50517" y2="45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429" y="989845"/>
            <a:ext cx="7563637" cy="5653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椭圆 17"/>
          <p:cNvSpPr/>
          <p:nvPr/>
        </p:nvSpPr>
        <p:spPr>
          <a:xfrm>
            <a:off x="5477649" y="6077027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848039" y="6077027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45AA43B-0441-4EAD-97C9-5D3B21974653}"/>
              </a:ext>
            </a:extLst>
          </p:cNvPr>
          <p:cNvSpPr txBox="1"/>
          <p:nvPr/>
        </p:nvSpPr>
        <p:spPr>
          <a:xfrm>
            <a:off x="595747" y="2551837"/>
            <a:ext cx="664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  <a:cs typeface="+mn-ea"/>
                <a:sym typeface="+mn-lt"/>
              </a:rPr>
              <a:t>Week4 tutorial for MAT2041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1977B92-4EEC-45F0-BCF3-09177A1B2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62" t="17612" r="37521" b="67960"/>
          <a:stretch/>
        </p:blipFill>
        <p:spPr>
          <a:xfrm>
            <a:off x="179644" y="1774797"/>
            <a:ext cx="7698509" cy="23127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4218979-F4B4-4292-9F4F-B53CC7D51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570" y="1159574"/>
            <a:ext cx="4389437" cy="2927931"/>
          </a:xfrm>
          <a:prstGeom prst="rect">
            <a:avLst/>
          </a:prstGeom>
        </p:spPr>
      </p:pic>
      <p:sp>
        <p:nvSpPr>
          <p:cNvPr id="3" name="îşḻiḓe"/>
          <p:cNvSpPr/>
          <p:nvPr/>
        </p:nvSpPr>
        <p:spPr>
          <a:xfrm rot="5400000">
            <a:off x="4355538" y="500361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12A34A3-CC00-4C04-A992-279032CC44A1}"/>
              </a:ext>
            </a:extLst>
          </p:cNvPr>
          <p:cNvSpPr/>
          <p:nvPr/>
        </p:nvSpPr>
        <p:spPr>
          <a:xfrm>
            <a:off x="1210051" y="685379"/>
            <a:ext cx="3293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40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Exercise 1</a:t>
            </a:r>
            <a:endParaRPr lang="zh-CN" altLang="en-US" sz="4000" dirty="0">
              <a:solidFill>
                <a:schemeClr val="accent5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6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EE8175-669C-4D2E-BEB9-6F2A79A7B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B0E9CB-B442-476E-95CD-B7E0DED21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5" y="69796"/>
            <a:ext cx="12099005" cy="68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687049-FDD5-4A44-A197-435958D1C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51" t="18905" r="-3661" b="72836"/>
          <a:stretch/>
        </p:blipFill>
        <p:spPr>
          <a:xfrm>
            <a:off x="337905" y="2129051"/>
            <a:ext cx="12910525" cy="769440"/>
          </a:xfrm>
          <a:prstGeom prst="rect">
            <a:avLst/>
          </a:prstGeom>
        </p:spPr>
      </p:pic>
      <p:sp>
        <p:nvSpPr>
          <p:cNvPr id="4" name="îşḻiḓe">
            <a:extLst>
              <a:ext uri="{FF2B5EF4-FFF2-40B4-BE49-F238E27FC236}">
                <a16:creationId xmlns:a16="http://schemas.microsoft.com/office/drawing/2014/main" id="{1DDA918F-60BB-465F-B229-CA30CB198EF8}"/>
              </a:ext>
            </a:extLst>
          </p:cNvPr>
          <p:cNvSpPr/>
          <p:nvPr/>
        </p:nvSpPr>
        <p:spPr>
          <a:xfrm>
            <a:off x="10582128" y="-1396676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ADC900-5F6B-49CC-BDA7-592D8AC24710}"/>
              </a:ext>
            </a:extLst>
          </p:cNvPr>
          <p:cNvSpPr/>
          <p:nvPr/>
        </p:nvSpPr>
        <p:spPr>
          <a:xfrm>
            <a:off x="1177881" y="657164"/>
            <a:ext cx="27045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44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Exercise 3 </a:t>
            </a:r>
          </a:p>
        </p:txBody>
      </p:sp>
    </p:spTree>
    <p:extLst>
      <p:ext uri="{BB962C8B-B14F-4D97-AF65-F5344CB8AC3E}">
        <p14:creationId xmlns:p14="http://schemas.microsoft.com/office/powerpoint/2010/main" val="29950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37B6CB9-B768-4F5D-AA43-4BB5AE6D6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2"/>
          <a:stretch/>
        </p:blipFill>
        <p:spPr>
          <a:xfrm>
            <a:off x="559558" y="1746086"/>
            <a:ext cx="10924577" cy="281909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D6D137-BF2C-42EC-B03B-0B616BD8389C}"/>
              </a:ext>
            </a:extLst>
          </p:cNvPr>
          <p:cNvSpPr/>
          <p:nvPr/>
        </p:nvSpPr>
        <p:spPr>
          <a:xfrm>
            <a:off x="794606" y="704932"/>
            <a:ext cx="27414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44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Exercise 4 </a:t>
            </a:r>
          </a:p>
        </p:txBody>
      </p:sp>
      <p:sp>
        <p:nvSpPr>
          <p:cNvPr id="6" name="îşḻiḓe">
            <a:extLst>
              <a:ext uri="{FF2B5EF4-FFF2-40B4-BE49-F238E27FC236}">
                <a16:creationId xmlns:a16="http://schemas.microsoft.com/office/drawing/2014/main" id="{BD435804-4413-455C-9FC6-D874F3730C58}"/>
              </a:ext>
            </a:extLst>
          </p:cNvPr>
          <p:cNvSpPr/>
          <p:nvPr/>
        </p:nvSpPr>
        <p:spPr>
          <a:xfrm>
            <a:off x="10582128" y="-1396676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92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F85B44B-D69F-4017-B0AF-E0F6337BAA88}"/>
              </a:ext>
            </a:extLst>
          </p:cNvPr>
          <p:cNvSpPr/>
          <p:nvPr/>
        </p:nvSpPr>
        <p:spPr>
          <a:xfrm>
            <a:off x="794606" y="704932"/>
            <a:ext cx="27158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44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Exercise 5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3A17BF4-5108-4265-8079-44D2FF01E75D}"/>
              </a:ext>
            </a:extLst>
          </p:cNvPr>
          <p:cNvSpPr txBox="1"/>
          <p:nvPr/>
        </p:nvSpPr>
        <p:spPr>
          <a:xfrm>
            <a:off x="794605" y="1671850"/>
            <a:ext cx="8397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inverse of the following matrix.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Diagonal Matrix                Block Upper Triangular matrix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49B22AB-92ED-4128-A59A-379F2E087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20" y="2242641"/>
            <a:ext cx="2547094" cy="17561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4270234-A6F8-4C54-B060-CB649C4BE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69" t="9173" r="46575" b="74946"/>
          <a:stretch/>
        </p:blipFill>
        <p:spPr>
          <a:xfrm>
            <a:off x="5813949" y="2675876"/>
            <a:ext cx="1795552" cy="103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3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1D00BD4-AA38-4B11-9907-1D44B19BD40E}"/>
              </a:ext>
            </a:extLst>
          </p:cNvPr>
          <p:cNvSpPr/>
          <p:nvPr/>
        </p:nvSpPr>
        <p:spPr>
          <a:xfrm>
            <a:off x="794606" y="704932"/>
            <a:ext cx="26019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44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Exercise 6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7BBA2AC-C04C-487C-BA87-9725A1F5A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95" t="24876" r="32110" b="13929"/>
          <a:stretch/>
        </p:blipFill>
        <p:spPr>
          <a:xfrm>
            <a:off x="3794173" y="299562"/>
            <a:ext cx="5923033" cy="625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3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A86F4DD-AA0B-4E1D-B822-9742BD4F1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00"/>
          <a:stretch/>
        </p:blipFill>
        <p:spPr>
          <a:xfrm>
            <a:off x="-508618" y="1161424"/>
            <a:ext cx="4318244" cy="5905728"/>
          </a:xfrm>
          <a:prstGeom prst="rect">
            <a:avLst/>
          </a:prstGeom>
        </p:spPr>
      </p:pic>
      <p:sp>
        <p:nvSpPr>
          <p:cNvPr id="5" name="iṥļíďè"/>
          <p:cNvSpPr/>
          <p:nvPr/>
        </p:nvSpPr>
        <p:spPr>
          <a:xfrm>
            <a:off x="4120204" y="3465783"/>
            <a:ext cx="2263098" cy="2490101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í$ḷíḋê"/>
          <p:cNvSpPr/>
          <p:nvPr/>
        </p:nvSpPr>
        <p:spPr bwMode="auto">
          <a:xfrm>
            <a:off x="4218676" y="3353199"/>
            <a:ext cx="6908867" cy="81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914400">
              <a:buClr>
                <a:srgbClr val="BD374A"/>
              </a:buClr>
              <a:buSzPct val="150000"/>
              <a:defRPr/>
            </a:pPr>
            <a:r>
              <a:rPr lang="en-US" altLang="zh-CN" sz="3600" dirty="0">
                <a:latin typeface="Eras Demi ITC" panose="020B0805030504020804" pitchFamily="34" charset="0"/>
              </a:rPr>
              <a:t>These slides is based on previous tutorial materials of MAT2041. We thank previous TAs and instructors for sharing previous course materials.</a:t>
            </a:r>
          </a:p>
        </p:txBody>
      </p:sp>
      <p:sp>
        <p:nvSpPr>
          <p:cNvPr id="13" name="îśļiḑé"/>
          <p:cNvSpPr/>
          <p:nvPr/>
        </p:nvSpPr>
        <p:spPr>
          <a:xfrm>
            <a:off x="773499" y="1161424"/>
            <a:ext cx="475426" cy="46852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îsľíḋé"/>
          <p:cNvSpPr/>
          <p:nvPr/>
        </p:nvSpPr>
        <p:spPr bwMode="auto">
          <a:xfrm>
            <a:off x="1542071" y="957160"/>
            <a:ext cx="9107857" cy="81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914400">
              <a:lnSpc>
                <a:spcPct val="150000"/>
              </a:lnSpc>
              <a:buClr>
                <a:srgbClr val="BD374A"/>
              </a:buClr>
              <a:buSzPct val="150000"/>
              <a:defRPr/>
            </a:pPr>
            <a:r>
              <a:rPr lang="en-US" altLang="zh-CN" sz="3600" dirty="0">
                <a:latin typeface="Eras Demi ITC" panose="020B0805030504020804" pitchFamily="34" charset="0"/>
              </a:rPr>
              <a:t>Acknowledgements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ras Demi ITC" panose="020B0805030504020804" pitchFamily="34" charset="0"/>
              <a:cs typeface="+mn-ea"/>
              <a:sym typeface="+mn-lt"/>
            </a:endParaRPr>
          </a:p>
        </p:txBody>
      </p:sp>
      <p:sp>
        <p:nvSpPr>
          <p:cNvPr id="15" name="ïṧḷîdè"/>
          <p:cNvSpPr/>
          <p:nvPr/>
        </p:nvSpPr>
        <p:spPr bwMode="auto">
          <a:xfrm>
            <a:off x="789203" y="1204690"/>
            <a:ext cx="475426" cy="381989"/>
          </a:xfrm>
          <a:custGeom>
            <a:avLst/>
            <a:gdLst>
              <a:gd name="T0" fmla="*/ 602 w 611"/>
              <a:gd name="T1" fmla="*/ 5 h 562"/>
              <a:gd name="T2" fmla="*/ 599 w 611"/>
              <a:gd name="T3" fmla="*/ 2 h 562"/>
              <a:gd name="T4" fmla="*/ 594 w 611"/>
              <a:gd name="T5" fmla="*/ 1 h 562"/>
              <a:gd name="T6" fmla="*/ 590 w 611"/>
              <a:gd name="T7" fmla="*/ 0 h 562"/>
              <a:gd name="T8" fmla="*/ 585 w 611"/>
              <a:gd name="T9" fmla="*/ 0 h 562"/>
              <a:gd name="T10" fmla="*/ 580 w 611"/>
              <a:gd name="T11" fmla="*/ 1 h 562"/>
              <a:gd name="T12" fmla="*/ 576 w 611"/>
              <a:gd name="T13" fmla="*/ 2 h 562"/>
              <a:gd name="T14" fmla="*/ 572 w 611"/>
              <a:gd name="T15" fmla="*/ 5 h 562"/>
              <a:gd name="T16" fmla="*/ 569 w 611"/>
              <a:gd name="T17" fmla="*/ 8 h 562"/>
              <a:gd name="T18" fmla="*/ 166 w 611"/>
              <a:gd name="T19" fmla="*/ 503 h 562"/>
              <a:gd name="T20" fmla="*/ 41 w 611"/>
              <a:gd name="T21" fmla="*/ 377 h 562"/>
              <a:gd name="T22" fmla="*/ 38 w 611"/>
              <a:gd name="T23" fmla="*/ 374 h 562"/>
              <a:gd name="T24" fmla="*/ 33 w 611"/>
              <a:gd name="T25" fmla="*/ 372 h 562"/>
              <a:gd name="T26" fmla="*/ 29 w 611"/>
              <a:gd name="T27" fmla="*/ 371 h 562"/>
              <a:gd name="T28" fmla="*/ 24 w 611"/>
              <a:gd name="T29" fmla="*/ 371 h 562"/>
              <a:gd name="T30" fmla="*/ 20 w 611"/>
              <a:gd name="T31" fmla="*/ 371 h 562"/>
              <a:gd name="T32" fmla="*/ 16 w 611"/>
              <a:gd name="T33" fmla="*/ 372 h 562"/>
              <a:gd name="T34" fmla="*/ 11 w 611"/>
              <a:gd name="T35" fmla="*/ 374 h 562"/>
              <a:gd name="T36" fmla="*/ 8 w 611"/>
              <a:gd name="T37" fmla="*/ 377 h 562"/>
              <a:gd name="T38" fmla="*/ 4 w 611"/>
              <a:gd name="T39" fmla="*/ 382 h 562"/>
              <a:gd name="T40" fmla="*/ 2 w 611"/>
              <a:gd name="T41" fmla="*/ 386 h 562"/>
              <a:gd name="T42" fmla="*/ 1 w 611"/>
              <a:gd name="T43" fmla="*/ 390 h 562"/>
              <a:gd name="T44" fmla="*/ 0 w 611"/>
              <a:gd name="T45" fmla="*/ 395 h 562"/>
              <a:gd name="T46" fmla="*/ 1 w 611"/>
              <a:gd name="T47" fmla="*/ 399 h 562"/>
              <a:gd name="T48" fmla="*/ 2 w 611"/>
              <a:gd name="T49" fmla="*/ 404 h 562"/>
              <a:gd name="T50" fmla="*/ 4 w 611"/>
              <a:gd name="T51" fmla="*/ 408 h 562"/>
              <a:gd name="T52" fmla="*/ 8 w 611"/>
              <a:gd name="T53" fmla="*/ 412 h 562"/>
              <a:gd name="T54" fmla="*/ 151 w 611"/>
              <a:gd name="T55" fmla="*/ 556 h 562"/>
              <a:gd name="T56" fmla="*/ 155 w 611"/>
              <a:gd name="T57" fmla="*/ 558 h 562"/>
              <a:gd name="T58" fmla="*/ 159 w 611"/>
              <a:gd name="T59" fmla="*/ 560 h 562"/>
              <a:gd name="T60" fmla="*/ 164 w 611"/>
              <a:gd name="T61" fmla="*/ 562 h 562"/>
              <a:gd name="T62" fmla="*/ 168 w 611"/>
              <a:gd name="T63" fmla="*/ 562 h 562"/>
              <a:gd name="T64" fmla="*/ 169 w 611"/>
              <a:gd name="T65" fmla="*/ 562 h 562"/>
              <a:gd name="T66" fmla="*/ 169 w 611"/>
              <a:gd name="T67" fmla="*/ 562 h 562"/>
              <a:gd name="T68" fmla="*/ 175 w 611"/>
              <a:gd name="T69" fmla="*/ 562 h 562"/>
              <a:gd name="T70" fmla="*/ 179 w 611"/>
              <a:gd name="T71" fmla="*/ 559 h 562"/>
              <a:gd name="T72" fmla="*/ 183 w 611"/>
              <a:gd name="T73" fmla="*/ 557 h 562"/>
              <a:gd name="T74" fmla="*/ 187 w 611"/>
              <a:gd name="T75" fmla="*/ 554 h 562"/>
              <a:gd name="T76" fmla="*/ 606 w 611"/>
              <a:gd name="T77" fmla="*/ 38 h 562"/>
              <a:gd name="T78" fmla="*/ 609 w 611"/>
              <a:gd name="T79" fmla="*/ 34 h 562"/>
              <a:gd name="T80" fmla="*/ 611 w 611"/>
              <a:gd name="T81" fmla="*/ 29 h 562"/>
              <a:gd name="T82" fmla="*/ 611 w 611"/>
              <a:gd name="T83" fmla="*/ 25 h 562"/>
              <a:gd name="T84" fmla="*/ 611 w 611"/>
              <a:gd name="T85" fmla="*/ 20 h 562"/>
              <a:gd name="T86" fmla="*/ 611 w 611"/>
              <a:gd name="T87" fmla="*/ 16 h 562"/>
              <a:gd name="T88" fmla="*/ 609 w 611"/>
              <a:gd name="T89" fmla="*/ 12 h 562"/>
              <a:gd name="T90" fmla="*/ 606 w 611"/>
              <a:gd name="T91" fmla="*/ 8 h 562"/>
              <a:gd name="T92" fmla="*/ 602 w 611"/>
              <a:gd name="T93" fmla="*/ 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1" h="562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571848" y="2125675"/>
            <a:ext cx="864107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0357003" y="5822425"/>
            <a:ext cx="864107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 animBg="1"/>
      <p:bldP spid="14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iflqtuc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55</Words>
  <Application>Microsoft Office PowerPoint</Application>
  <PresentationFormat>宽屏</PresentationFormat>
  <Paragraphs>18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Adobe Caslon Pro Bold</vt:lpstr>
      <vt:lpstr>三极准柔宋</vt:lpstr>
      <vt:lpstr>宋体</vt:lpstr>
      <vt:lpstr>微软雅黑</vt:lpstr>
      <vt:lpstr>Arial</vt:lpstr>
      <vt:lpstr>Berlin Sans FB Demi</vt:lpstr>
      <vt:lpstr>Calibri</vt:lpstr>
      <vt:lpstr>Eras Demi ITC</vt:lpstr>
      <vt:lpstr>Times New Roman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时尚欧美</dc:title>
  <dc:creator>第一PPT</dc:creator>
  <cp:keywords>www.1ppt.com</cp:keywords>
  <dc:description>www.1ppt.com</dc:description>
  <cp:lastModifiedBy>斯佳 王</cp:lastModifiedBy>
  <cp:revision>32</cp:revision>
  <dcterms:created xsi:type="dcterms:W3CDTF">2021-05-05T00:21:30Z</dcterms:created>
  <dcterms:modified xsi:type="dcterms:W3CDTF">2023-10-09T07:10:02Z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87F0D460AAC54A8D859F62BF8E49F898</vt:lpwstr>
  </property>
  <property fmtid="{D5CDD505-2E9C-101B-9397-08002B2CF9AE}" pid="3" name="KSOProductBuildVer">
    <vt:lpwstr>2052-11.1.0.10463</vt:lpwstr>
  </property>
</Properties>
</file>