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13"/>
  </p:notesMasterIdLst>
  <p:sldIdLst>
    <p:sldId id="258" r:id="rId3"/>
    <p:sldId id="290" r:id="rId4"/>
    <p:sldId id="292" r:id="rId5"/>
    <p:sldId id="284" r:id="rId6"/>
    <p:sldId id="289" r:id="rId7"/>
    <p:sldId id="293" r:id="rId8"/>
    <p:sldId id="296" r:id="rId9"/>
    <p:sldId id="288" r:id="rId10"/>
    <p:sldId id="297" r:id="rId11"/>
    <p:sldId id="27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EE8E4"/>
    <a:srgbClr val="001F9F"/>
    <a:srgbClr val="F0E301"/>
    <a:srgbClr val="FEF369"/>
    <a:srgbClr val="EFD4C1"/>
    <a:srgbClr val="E8C3B3"/>
    <a:srgbClr val="CDBF97"/>
    <a:srgbClr val="8D7545"/>
    <a:srgbClr val="EC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1" autoAdjust="0"/>
    <p:restoredTop sz="96318" autoAdjust="0"/>
  </p:normalViewPr>
  <p:slideViewPr>
    <p:cSldViewPr snapToGrid="0">
      <p:cViewPr varScale="1">
        <p:scale>
          <a:sx n="82" d="100"/>
          <a:sy n="82" d="100"/>
        </p:scale>
        <p:origin x="3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t>2023/10/15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86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415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121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846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45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49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08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2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63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40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12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53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2023/10/15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9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2023/10/15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6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35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235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88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8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54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39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1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D90E1C5-5D1B-4E3C-AB5C-7250EDD5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0" b="89990" l="9243" r="89990">
                        <a14:foregroundMark x1="9443" y1="32332" x2="9443" y2="32332"/>
                        <a14:foregroundMark x1="9243" y1="30731" x2="9243" y2="30731"/>
                        <a14:foregroundMark x1="50517" y1="44444" x2="50517" y2="44444"/>
                        <a14:foregroundMark x1="52953" y1="41191" x2="52953" y2="41191"/>
                        <a14:foregroundMark x1="49550" y1="39039" x2="50517" y2="45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429" y="989845"/>
            <a:ext cx="7563637" cy="5653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椭圆 17"/>
          <p:cNvSpPr/>
          <p:nvPr/>
        </p:nvSpPr>
        <p:spPr>
          <a:xfrm>
            <a:off x="547764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4803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5AA43B-0441-4EAD-97C9-5D3B21974653}"/>
              </a:ext>
            </a:extLst>
          </p:cNvPr>
          <p:cNvSpPr txBox="1"/>
          <p:nvPr/>
        </p:nvSpPr>
        <p:spPr>
          <a:xfrm>
            <a:off x="595747" y="2551837"/>
            <a:ext cx="664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cs typeface="+mn-ea"/>
                <a:sym typeface="+mn-lt"/>
              </a:rPr>
              <a:t> Welcome to the  tutorial session of week5 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cs typeface="+mn-ea"/>
                <a:sym typeface="+mn-lt"/>
              </a:rPr>
              <a:t>！！！</a:t>
            </a:r>
            <a:endParaRPr lang="en-US" altLang="zh-C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A86F4DD-AA0B-4E1D-B822-9742BD4F1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00"/>
          <a:stretch/>
        </p:blipFill>
        <p:spPr>
          <a:xfrm>
            <a:off x="-508618" y="1161424"/>
            <a:ext cx="4318244" cy="5905728"/>
          </a:xfrm>
          <a:prstGeom prst="rect">
            <a:avLst/>
          </a:prstGeom>
        </p:spPr>
      </p:pic>
      <p:sp>
        <p:nvSpPr>
          <p:cNvPr id="5" name="iṥļíďè"/>
          <p:cNvSpPr/>
          <p:nvPr/>
        </p:nvSpPr>
        <p:spPr>
          <a:xfrm>
            <a:off x="4120204" y="3465783"/>
            <a:ext cx="2263098" cy="2490101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í$ḷíḋê"/>
          <p:cNvSpPr/>
          <p:nvPr/>
        </p:nvSpPr>
        <p:spPr bwMode="auto">
          <a:xfrm>
            <a:off x="4218676" y="3353199"/>
            <a:ext cx="690886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914400">
              <a:buClr>
                <a:srgbClr val="BD374A"/>
              </a:buClr>
              <a:buSzPct val="150000"/>
              <a:defRPr/>
            </a:pPr>
            <a:r>
              <a:rPr lang="en-US" altLang="zh-CN" sz="3600" dirty="0">
                <a:latin typeface="Eras Demi ITC" panose="020B0805030504020804" pitchFamily="34" charset="0"/>
              </a:rPr>
              <a:t>These slides is based on previous tutorial materials of MAT2041. We thank previous TAs and instructors for sharing previous course materials.</a:t>
            </a:r>
          </a:p>
        </p:txBody>
      </p:sp>
      <p:sp>
        <p:nvSpPr>
          <p:cNvPr id="13" name="îśļiḑé"/>
          <p:cNvSpPr/>
          <p:nvPr/>
        </p:nvSpPr>
        <p:spPr>
          <a:xfrm>
            <a:off x="773499" y="1161424"/>
            <a:ext cx="475426" cy="46852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îsľíḋé"/>
          <p:cNvSpPr/>
          <p:nvPr/>
        </p:nvSpPr>
        <p:spPr bwMode="auto">
          <a:xfrm>
            <a:off x="1542071" y="957160"/>
            <a:ext cx="910785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914400">
              <a:lnSpc>
                <a:spcPct val="150000"/>
              </a:lnSpc>
              <a:buClr>
                <a:srgbClr val="BD374A"/>
              </a:buClr>
              <a:buSzPct val="150000"/>
              <a:defRPr/>
            </a:pPr>
            <a:r>
              <a:rPr lang="en-US" altLang="zh-CN" sz="3600" dirty="0">
                <a:latin typeface="Eras Demi ITC" panose="020B0805030504020804" pitchFamily="34" charset="0"/>
              </a:rPr>
              <a:t>Acknowledgements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Demi ITC" panose="020B0805030504020804" pitchFamily="34" charset="0"/>
              <a:cs typeface="+mn-ea"/>
              <a:sym typeface="+mn-lt"/>
            </a:endParaRPr>
          </a:p>
        </p:txBody>
      </p:sp>
      <p:sp>
        <p:nvSpPr>
          <p:cNvPr id="15" name="ïṧḷîdè"/>
          <p:cNvSpPr/>
          <p:nvPr/>
        </p:nvSpPr>
        <p:spPr bwMode="auto">
          <a:xfrm>
            <a:off x="789203" y="1204690"/>
            <a:ext cx="475426" cy="381989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571848" y="2125675"/>
            <a:ext cx="864107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357003" y="5822425"/>
            <a:ext cx="864107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şḻiḓe">
            <a:extLst>
              <a:ext uri="{FF2B5EF4-FFF2-40B4-BE49-F238E27FC236}">
                <a16:creationId xmlns:a16="http://schemas.microsoft.com/office/drawing/2014/main" id="{1DDA918F-60BB-465F-B229-CA30CB198EF8}"/>
              </a:ext>
            </a:extLst>
          </p:cNvPr>
          <p:cNvSpPr/>
          <p:nvPr/>
        </p:nvSpPr>
        <p:spPr>
          <a:xfrm>
            <a:off x="10582128" y="-1396676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8AC69DA-EFC6-DBA3-C338-847F6348C7F5}"/>
              </a:ext>
            </a:extLst>
          </p:cNvPr>
          <p:cNvSpPr txBox="1"/>
          <p:nvPr/>
        </p:nvSpPr>
        <p:spPr>
          <a:xfrm>
            <a:off x="244617" y="227143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Algerian" panose="04020705040A02060702" pitchFamily="82" charset="0"/>
              </a:rPr>
              <a:t>In this tutorial session, </a:t>
            </a:r>
          </a:p>
          <a:p>
            <a:r>
              <a:rPr lang="en-US" altLang="zh-CN" sz="4800" dirty="0">
                <a:solidFill>
                  <a:srgbClr val="FF0000"/>
                </a:solidFill>
                <a:latin typeface="Algerian" panose="04020705040A02060702" pitchFamily="82" charset="0"/>
              </a:rPr>
              <a:t>we will focus on:</a:t>
            </a:r>
            <a:endParaRPr lang="zh-CN" altLang="en-US" sz="4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53F97A-79D6-7390-B246-ED181F188BE6}"/>
              </a:ext>
            </a:extLst>
          </p:cNvPr>
          <p:cNvSpPr txBox="1"/>
          <p:nvPr/>
        </p:nvSpPr>
        <p:spPr>
          <a:xfrm>
            <a:off x="337804" y="2679135"/>
            <a:ext cx="9044988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square linear system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</a:t>
            </a:r>
          </a:p>
        </p:txBody>
      </p:sp>
    </p:spTree>
    <p:extLst>
      <p:ext uri="{BB962C8B-B14F-4D97-AF65-F5344CB8AC3E}">
        <p14:creationId xmlns:p14="http://schemas.microsoft.com/office/powerpoint/2010/main" val="6433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2A34A3-CC00-4C04-A992-279032CC44A1}"/>
              </a:ext>
            </a:extLst>
          </p:cNvPr>
          <p:cNvSpPr/>
          <p:nvPr/>
        </p:nvSpPr>
        <p:spPr>
          <a:xfrm>
            <a:off x="1210051" y="685379"/>
            <a:ext cx="4806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4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Recall (Partition)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6BBEEC6-7EF0-AD18-258A-7BA3C77F95D9}"/>
              </a:ext>
            </a:extLst>
          </p:cNvPr>
          <p:cNvSpPr txBox="1"/>
          <p:nvPr/>
        </p:nvSpPr>
        <p:spPr>
          <a:xfrm>
            <a:off x="441256" y="1393265"/>
            <a:ext cx="846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Matura MT Script Capitals" panose="03020802060602070202" pitchFamily="66" charset="0"/>
              </a:rPr>
              <a:t>How to solve a square linear system?</a:t>
            </a:r>
            <a:endParaRPr lang="zh-CN" altLang="en-US" sz="4000" dirty="0">
              <a:solidFill>
                <a:srgbClr val="FF0000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A6F076-8FC2-D745-8894-46DA895BCC98}"/>
              </a:ext>
            </a:extLst>
          </p:cNvPr>
          <p:cNvSpPr txBox="1"/>
          <p:nvPr/>
        </p:nvSpPr>
        <p:spPr>
          <a:xfrm>
            <a:off x="441256" y="2370452"/>
            <a:ext cx="9738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Gabriola" panose="04040605051002020D02" pitchFamily="82" charset="0"/>
              </a:rPr>
              <a:t>1. Transform the linear system to an augmented matrix</a:t>
            </a:r>
          </a:p>
          <a:p>
            <a:pPr marL="742950" indent="-742950">
              <a:buAutoNum type="arabicPeriod"/>
            </a:pPr>
            <a:endParaRPr lang="en-US" altLang="zh-CN" sz="3600" dirty="0">
              <a:latin typeface="Gabriola" panose="04040605051002020D02" pitchFamily="82" charset="0"/>
            </a:endParaRPr>
          </a:p>
          <a:p>
            <a:r>
              <a:rPr lang="en-US" altLang="zh-CN" sz="3600" dirty="0">
                <a:latin typeface="Gabriola" panose="04040605051002020D02" pitchFamily="82" charset="0"/>
              </a:rPr>
              <a:t>2. Gaussian Elimination</a:t>
            </a:r>
          </a:p>
          <a:p>
            <a:r>
              <a:rPr lang="en-US" altLang="zh-CN" sz="3600" dirty="0">
                <a:latin typeface="Gabriola" panose="04040605051002020D02" pitchFamily="82" charset="0"/>
              </a:rPr>
              <a:t> </a:t>
            </a:r>
          </a:p>
          <a:p>
            <a:r>
              <a:rPr lang="en-US" altLang="zh-CN" sz="3600" dirty="0">
                <a:latin typeface="Gabriola" panose="04040605051002020D02" pitchFamily="82" charset="0"/>
              </a:rPr>
              <a:t>3. Write down the solution set</a:t>
            </a:r>
            <a:endParaRPr lang="zh-CN" altLang="en-US" sz="3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2A34A3-CC00-4C04-A992-279032CC44A1}"/>
              </a:ext>
            </a:extLst>
          </p:cNvPr>
          <p:cNvSpPr/>
          <p:nvPr/>
        </p:nvSpPr>
        <p:spPr>
          <a:xfrm>
            <a:off x="1210050" y="685379"/>
            <a:ext cx="7138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4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1 </a:t>
            </a:r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（</a:t>
            </a:r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n pivots case</a:t>
            </a:r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BE02877-0F1C-2896-5093-E55FEAC0F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9" y="1812482"/>
            <a:ext cx="10434142" cy="26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EE8175-669C-4D2E-BEB9-6F2A79A7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2 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（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less than n pivots case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）</a:t>
            </a:r>
            <a:b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22B9C8A-A6A5-46B1-A98E-334211C43104}"/>
              </a:ext>
            </a:extLst>
          </p:cNvPr>
          <p:cNvSpPr txBox="1"/>
          <p:nvPr/>
        </p:nvSpPr>
        <p:spPr>
          <a:xfrm>
            <a:off x="594069" y="4499447"/>
            <a:ext cx="10052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dirty="0"/>
          </a:p>
          <a:p>
            <a:pPr marL="514350" indent="-514350">
              <a:buAutoNum type="arabicParenBoth"/>
            </a:pPr>
            <a:endParaRPr lang="en-US" altLang="zh-CN" sz="3200" dirty="0"/>
          </a:p>
          <a:p>
            <a:pPr marL="514350" indent="-514350">
              <a:buAutoNum type="arabicParenBoth"/>
            </a:pPr>
            <a:endParaRPr lang="zh-CN" altLang="en-US" sz="3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17C175-6414-97BA-AEF1-244FD8618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28" y="2817641"/>
            <a:ext cx="5364469" cy="22377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62E478F-D41D-E9F0-E931-2C80A11C2AD0}"/>
              </a:ext>
            </a:extLst>
          </p:cNvPr>
          <p:cNvSpPr txBox="1"/>
          <p:nvPr/>
        </p:nvSpPr>
        <p:spPr>
          <a:xfrm>
            <a:off x="1397158" y="1635697"/>
            <a:ext cx="5548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Baskerville Old Face" panose="02020602080505020303" pitchFamily="18" charset="0"/>
              </a:rPr>
              <a:t>Solve the following linear system.</a:t>
            </a:r>
            <a:endParaRPr lang="zh-CN" alt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2A34A3-CC00-4C04-A992-279032CC44A1}"/>
              </a:ext>
            </a:extLst>
          </p:cNvPr>
          <p:cNvSpPr/>
          <p:nvPr/>
        </p:nvSpPr>
        <p:spPr>
          <a:xfrm>
            <a:off x="1210051" y="685379"/>
            <a:ext cx="795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4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Recall (Inverse)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467EDA-F8CA-F0C0-F646-6C5053E66589}"/>
              </a:ext>
            </a:extLst>
          </p:cNvPr>
          <p:cNvSpPr txBox="1"/>
          <p:nvPr/>
        </p:nvSpPr>
        <p:spPr>
          <a:xfrm>
            <a:off x="978467" y="1828799"/>
            <a:ext cx="836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Matura MT Script Capitals" panose="03020802060602070202" pitchFamily="66" charset="0"/>
              </a:rPr>
              <a:t>What is the rigorous definition of inverse?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4638D-009C-C70F-6969-9593A38C4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04" y="2656971"/>
            <a:ext cx="7639307" cy="128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2A34A3-CC00-4C04-A992-279032CC44A1}"/>
              </a:ext>
            </a:extLst>
          </p:cNvPr>
          <p:cNvSpPr/>
          <p:nvPr/>
        </p:nvSpPr>
        <p:spPr>
          <a:xfrm>
            <a:off x="1210051" y="685379"/>
            <a:ext cx="795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4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Recall (Inverse)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467EDA-F8CA-F0C0-F646-6C5053E66589}"/>
              </a:ext>
            </a:extLst>
          </p:cNvPr>
          <p:cNvSpPr txBox="1"/>
          <p:nvPr/>
        </p:nvSpPr>
        <p:spPr>
          <a:xfrm>
            <a:off x="978467" y="1828799"/>
            <a:ext cx="8363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Matura MT Script Capitals" panose="03020802060602070202" pitchFamily="66" charset="0"/>
              </a:rPr>
              <a:t>How to find the inverse </a:t>
            </a:r>
          </a:p>
          <a:p>
            <a:r>
              <a:rPr lang="en-US" altLang="zh-CN" sz="3200" dirty="0">
                <a:solidFill>
                  <a:srgbClr val="FF0000"/>
                </a:solidFill>
                <a:latin typeface="Matura MT Script Capitals" panose="03020802060602070202" pitchFamily="66" charset="0"/>
              </a:rPr>
              <a:t>of a specific square matrix?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082148-393B-4F6F-52FF-05E6FFF90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46" y="247418"/>
            <a:ext cx="5329653" cy="67951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AC75638-7757-5CD5-09A8-7AA1C5FF705D}"/>
              </a:ext>
            </a:extLst>
          </p:cNvPr>
          <p:cNvSpPr txBox="1"/>
          <p:nvPr/>
        </p:nvSpPr>
        <p:spPr>
          <a:xfrm>
            <a:off x="806490" y="2937114"/>
            <a:ext cx="2305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Baskerville Old Face" panose="02020602080505020303" pitchFamily="18" charset="0"/>
              </a:rPr>
              <a:t>In short</a:t>
            </a:r>
            <a:r>
              <a:rPr lang="zh-CN" altLang="en-US" sz="4000" dirty="0">
                <a:latin typeface="Baskerville Old Face" panose="02020602080505020303" pitchFamily="18" charset="0"/>
              </a:rPr>
              <a:t>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EEA06C-17FE-2301-413E-02061BF79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7" y="3909499"/>
            <a:ext cx="6122225" cy="5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şḻiḓe">
            <a:extLst>
              <a:ext uri="{FF2B5EF4-FFF2-40B4-BE49-F238E27FC236}">
                <a16:creationId xmlns:a16="http://schemas.microsoft.com/office/drawing/2014/main" id="{1DDA918F-60BB-465F-B229-CA30CB198EF8}"/>
              </a:ext>
            </a:extLst>
          </p:cNvPr>
          <p:cNvSpPr/>
          <p:nvPr/>
        </p:nvSpPr>
        <p:spPr>
          <a:xfrm>
            <a:off x="10582128" y="-1396676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ADC900-5F6B-49CC-BDA7-592D8AC24710}"/>
              </a:ext>
            </a:extLst>
          </p:cNvPr>
          <p:cNvSpPr/>
          <p:nvPr/>
        </p:nvSpPr>
        <p:spPr>
          <a:xfrm>
            <a:off x="1177881" y="657164"/>
            <a:ext cx="2704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3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1207F0-4F0D-DCEF-A6D9-3CC4F91FB762}"/>
              </a:ext>
            </a:extLst>
          </p:cNvPr>
          <p:cNvSpPr txBox="1"/>
          <p:nvPr/>
        </p:nvSpPr>
        <p:spPr>
          <a:xfrm>
            <a:off x="1106598" y="1642424"/>
            <a:ext cx="779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askerville Old Face" panose="02020602080505020303" pitchFamily="18" charset="0"/>
              </a:rPr>
              <a:t>Find the inverse of the following matrix.</a:t>
            </a:r>
            <a:endParaRPr lang="zh-CN" alt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FD0EF0-FB03-F75B-A059-86FF6A607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8"/>
          <a:stretch/>
        </p:blipFill>
        <p:spPr>
          <a:xfrm>
            <a:off x="1333743" y="2319908"/>
            <a:ext cx="7099703" cy="35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şḻiḓe">
            <a:extLst>
              <a:ext uri="{FF2B5EF4-FFF2-40B4-BE49-F238E27FC236}">
                <a16:creationId xmlns:a16="http://schemas.microsoft.com/office/drawing/2014/main" id="{1DDA918F-60BB-465F-B229-CA30CB198EF8}"/>
              </a:ext>
            </a:extLst>
          </p:cNvPr>
          <p:cNvSpPr/>
          <p:nvPr/>
        </p:nvSpPr>
        <p:spPr>
          <a:xfrm>
            <a:off x="10582128" y="-1396676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ADC900-5F6B-49CC-BDA7-592D8AC24710}"/>
              </a:ext>
            </a:extLst>
          </p:cNvPr>
          <p:cNvSpPr/>
          <p:nvPr/>
        </p:nvSpPr>
        <p:spPr>
          <a:xfrm>
            <a:off x="1177881" y="657164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4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D98E920-3D68-2640-C5A9-2254FEB84671}"/>
              </a:ext>
            </a:extLst>
          </p:cNvPr>
          <p:cNvSpPr txBox="1"/>
          <p:nvPr/>
        </p:nvSpPr>
        <p:spPr>
          <a:xfrm>
            <a:off x="236598" y="2407024"/>
            <a:ext cx="16354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Algerian" panose="04020705040A02060702" pitchFamily="82" charset="0"/>
              </a:rPr>
              <a:t>prove that</a:t>
            </a:r>
          </a:p>
          <a:p>
            <a:r>
              <a:rPr lang="en-US" altLang="zh-CN" sz="3600" dirty="0">
                <a:latin typeface="Adobe Caslon Pro Bold"/>
              </a:rPr>
              <a:t>If A is invertible,</a:t>
            </a:r>
            <a:r>
              <a:rPr lang="zh-CN" altLang="en-US" sz="3600" dirty="0">
                <a:latin typeface="Adobe Caslon Pro Bold"/>
              </a:rPr>
              <a:t>  </a:t>
            </a:r>
            <a:r>
              <a:rPr lang="en-US" altLang="zh-CN" sz="3600" dirty="0">
                <a:latin typeface="Adobe Caslon Pro Bold"/>
              </a:rPr>
              <a:t>then</a:t>
            </a:r>
          </a:p>
          <a:p>
            <a:r>
              <a:rPr lang="en-US" altLang="zh-CN" sz="3600" dirty="0">
                <a:latin typeface="Adobe Caslon Pro Bold"/>
              </a:rPr>
              <a:t>Gauss-Jordan elimination produces n pivots.</a:t>
            </a:r>
          </a:p>
          <a:p>
            <a:r>
              <a:rPr lang="en-US" altLang="zh-CN" sz="3600" dirty="0">
                <a:latin typeface="Adobe Caslon Pro Bold"/>
              </a:rPr>
              <a:t>(note that row exchanges are allowed)</a:t>
            </a:r>
          </a:p>
        </p:txBody>
      </p:sp>
    </p:spTree>
    <p:extLst>
      <p:ext uri="{BB962C8B-B14F-4D97-AF65-F5344CB8AC3E}">
        <p14:creationId xmlns:p14="http://schemas.microsoft.com/office/powerpoint/2010/main" val="40373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flqtuc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173</Words>
  <Application>Microsoft Office PowerPoint</Application>
  <PresentationFormat>宽屏</PresentationFormat>
  <Paragraphs>34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Adobe Caslon Pro Bold</vt:lpstr>
      <vt:lpstr>三极准柔宋</vt:lpstr>
      <vt:lpstr>微软雅黑</vt:lpstr>
      <vt:lpstr>Algerian</vt:lpstr>
      <vt:lpstr>Arial</vt:lpstr>
      <vt:lpstr>Baskerville Old Face</vt:lpstr>
      <vt:lpstr>Berlin Sans FB Demi</vt:lpstr>
      <vt:lpstr>Calibri</vt:lpstr>
      <vt:lpstr>Eras Demi ITC</vt:lpstr>
      <vt:lpstr>Gabriola</vt:lpstr>
      <vt:lpstr>Matura MT Script Capitals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Exercise 2 （less than n pivots case）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时尚欧美</dc:title>
  <dc:creator>第一PPT</dc:creator>
  <cp:keywords>www.1ppt.com</cp:keywords>
  <dc:description>www.1ppt.com</dc:description>
  <cp:lastModifiedBy>思哲 李</cp:lastModifiedBy>
  <cp:revision>42</cp:revision>
  <dcterms:created xsi:type="dcterms:W3CDTF">2021-05-05T00:21:30Z</dcterms:created>
  <dcterms:modified xsi:type="dcterms:W3CDTF">2023-10-14T17:58:07Z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87F0D460AAC54A8D859F62BF8E49F898</vt:lpwstr>
  </property>
  <property fmtid="{D5CDD505-2E9C-101B-9397-08002B2CF9AE}" pid="3" name="KSOProductBuildVer">
    <vt:lpwstr>2052-11.1.0.10463</vt:lpwstr>
  </property>
</Properties>
</file>