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8" r:id="rId2"/>
  </p:sldMasterIdLst>
  <p:notesMasterIdLst>
    <p:notesMasterId r:id="rId14"/>
  </p:notesMasterIdLst>
  <p:sldIdLst>
    <p:sldId id="258" r:id="rId3"/>
    <p:sldId id="290" r:id="rId4"/>
    <p:sldId id="298" r:id="rId5"/>
    <p:sldId id="292" r:id="rId6"/>
    <p:sldId id="308" r:id="rId7"/>
    <p:sldId id="311" r:id="rId8"/>
    <p:sldId id="310" r:id="rId9"/>
    <p:sldId id="312" r:id="rId10"/>
    <p:sldId id="309" r:id="rId11"/>
    <p:sldId id="314" r:id="rId12"/>
    <p:sldId id="273" r:id="rId13"/>
  </p:sldIdLst>
  <p:sldSz cx="12192000" cy="6858000"/>
  <p:notesSz cx="6858000" cy="9144000"/>
  <p:custDataLst>
    <p:tags r:id="rId15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FF"/>
    <a:srgbClr val="CEE8E4"/>
    <a:srgbClr val="001F9F"/>
    <a:srgbClr val="F0E301"/>
    <a:srgbClr val="FEF369"/>
    <a:srgbClr val="EFD4C1"/>
    <a:srgbClr val="E8C3B3"/>
    <a:srgbClr val="CDBF97"/>
    <a:srgbClr val="8D7545"/>
    <a:srgbClr val="ECE8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02" autoAdjust="0"/>
    <p:restoredTop sz="95666" autoAdjust="0"/>
  </p:normalViewPr>
  <p:slideViewPr>
    <p:cSldViewPr snapToGrid="0">
      <p:cViewPr varScale="1">
        <p:scale>
          <a:sx n="102" d="100"/>
          <a:sy n="102" d="100"/>
        </p:scale>
        <p:origin x="920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三极准柔宋" panose="00000500000000000000" pitchFamily="2" charset="-122"/>
                <a:ea typeface="三极准柔宋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三极准柔宋" panose="00000500000000000000" pitchFamily="2" charset="-122"/>
                <a:ea typeface="三极准柔宋" panose="00000500000000000000" pitchFamily="2" charset="-122"/>
              </a:defRPr>
            </a:lvl1pPr>
          </a:lstStyle>
          <a:p>
            <a:fld id="{11577D22-AD28-43FC-8EB4-B134A7D334C3}" type="datetimeFigureOut">
              <a:rPr lang="zh-CN" altLang="en-US" smtClean="0"/>
              <a:t>2023/11/7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三极准柔宋" panose="00000500000000000000" pitchFamily="2" charset="-122"/>
                <a:ea typeface="三极准柔宋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三极准柔宋" panose="00000500000000000000" pitchFamily="2" charset="-122"/>
                <a:ea typeface="三极准柔宋" panose="00000500000000000000" pitchFamily="2" charset="-122"/>
              </a:defRPr>
            </a:lvl1pPr>
          </a:lstStyle>
          <a:p>
            <a:fld id="{DA8C8EFA-96ED-4A18-B46D-8BDC030E3AF6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98693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三极准柔宋" panose="00000500000000000000" pitchFamily="2" charset="-122"/>
        <a:ea typeface="三极准柔宋" panose="00000500000000000000" pitchFamily="2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三极准柔宋" panose="00000500000000000000" pitchFamily="2" charset="-122"/>
        <a:ea typeface="三极准柔宋" panose="00000500000000000000" pitchFamily="2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三极准柔宋" panose="00000500000000000000" pitchFamily="2" charset="-122"/>
        <a:ea typeface="三极准柔宋" panose="00000500000000000000" pitchFamily="2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三极准柔宋" panose="00000500000000000000" pitchFamily="2" charset="-122"/>
        <a:ea typeface="三极准柔宋" panose="00000500000000000000" pitchFamily="2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三极准柔宋" panose="00000500000000000000" pitchFamily="2" charset="-122"/>
        <a:ea typeface="三极准柔宋" panose="00000500000000000000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t>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241550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t>11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484652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644575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654968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730886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539297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536326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5274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332905" y="6717169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394038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551209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905318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 defTabSz="914400"/>
              <a:t>2023/11/7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795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三极准柔宋" panose="00000500000000000000" pitchFamily="2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 defTabSz="914400"/>
              <a:t>2023/11/7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820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3066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2023/11/7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273575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123505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808855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95837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235498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533911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2418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E8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3D90E1C5-5D1B-4E3C-AB5C-7250EDD544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60" b="89990" l="9243" r="89990">
                        <a14:foregroundMark x1="9443" y1="32332" x2="9443" y2="32332"/>
                        <a14:foregroundMark x1="9243" y1="30731" x2="9243" y2="30731"/>
                        <a14:foregroundMark x1="50517" y1="44444" x2="50517" y2="44444"/>
                        <a14:foregroundMark x1="52953" y1="41191" x2="52953" y2="41191"/>
                        <a14:foregroundMark x1="49550" y1="39039" x2="50517" y2="4529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18429" y="989845"/>
            <a:ext cx="7563637" cy="56534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椭圆 17"/>
          <p:cNvSpPr/>
          <p:nvPr/>
        </p:nvSpPr>
        <p:spPr>
          <a:xfrm>
            <a:off x="5477649" y="6077027"/>
            <a:ext cx="219918" cy="2199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5848039" y="6077027"/>
            <a:ext cx="219918" cy="2199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345AA43B-0441-4EAD-97C9-5D3B21974653}"/>
              </a:ext>
            </a:extLst>
          </p:cNvPr>
          <p:cNvSpPr txBox="1"/>
          <p:nvPr/>
        </p:nvSpPr>
        <p:spPr>
          <a:xfrm>
            <a:off x="595747" y="2551837"/>
            <a:ext cx="6648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 Bold" pitchFamily="18" charset="0"/>
                <a:cs typeface="+mn-ea"/>
                <a:sym typeface="+mn-lt"/>
              </a:rPr>
              <a:t> Welcome to the  tutorial session of week9 </a:t>
            </a:r>
            <a:r>
              <a:rPr lang="zh-CN" alt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 Bold" pitchFamily="18" charset="0"/>
                <a:cs typeface="+mn-ea"/>
                <a:sym typeface="+mn-lt"/>
              </a:rPr>
              <a:t>！！！</a:t>
            </a:r>
            <a:endParaRPr lang="en-US" altLang="zh-CN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Caslon Pro Bold" pitchFamily="18" charset="0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îşḻiḓe"/>
          <p:cNvSpPr/>
          <p:nvPr/>
        </p:nvSpPr>
        <p:spPr>
          <a:xfrm rot="5400000">
            <a:off x="4355538" y="500361"/>
            <a:ext cx="3219744" cy="12858583"/>
          </a:xfrm>
          <a:prstGeom prst="rect">
            <a:avLst/>
          </a:prstGeom>
          <a:solidFill>
            <a:srgbClr val="CEE8E4"/>
          </a:solidFill>
          <a:ln w="3175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ctr" defTabSz="914400"/>
            <a:endParaRPr lang="zh-CN" altLang="en-US" sz="2000" b="1" i="1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B8D1635A-D70D-3A30-0FEC-A5F5957391EE}"/>
              </a:ext>
            </a:extLst>
          </p:cNvPr>
          <p:cNvSpPr/>
          <p:nvPr/>
        </p:nvSpPr>
        <p:spPr>
          <a:xfrm>
            <a:off x="478884" y="581420"/>
            <a:ext cx="86776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Exercise4</a:t>
            </a:r>
            <a:endParaRPr lang="zh-CN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B4D074D7-12E8-13B7-0DF8-881839C7F2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780" y="1542093"/>
            <a:ext cx="5575300" cy="149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351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EA86F4DD-AA0B-4E1D-B822-9742BD4F1C3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1500"/>
          <a:stretch/>
        </p:blipFill>
        <p:spPr>
          <a:xfrm>
            <a:off x="-508618" y="1161424"/>
            <a:ext cx="4318244" cy="5905728"/>
          </a:xfrm>
          <a:prstGeom prst="rect">
            <a:avLst/>
          </a:prstGeom>
        </p:spPr>
      </p:pic>
      <p:sp>
        <p:nvSpPr>
          <p:cNvPr id="5" name="iṥļíďè"/>
          <p:cNvSpPr/>
          <p:nvPr/>
        </p:nvSpPr>
        <p:spPr>
          <a:xfrm>
            <a:off x="4120204" y="3465783"/>
            <a:ext cx="2263098" cy="2490101"/>
          </a:xfrm>
          <a:prstGeom prst="rect">
            <a:avLst/>
          </a:prstGeom>
          <a:solidFill>
            <a:srgbClr val="CEE8E4"/>
          </a:solidFill>
          <a:ln w="3175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ctr" defTabSz="914400"/>
            <a:endParaRPr lang="zh-CN" altLang="en-US" sz="2000" b="1" i="1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7" name="í$ḷíḋê"/>
          <p:cNvSpPr/>
          <p:nvPr/>
        </p:nvSpPr>
        <p:spPr bwMode="auto">
          <a:xfrm>
            <a:off x="4218676" y="3353199"/>
            <a:ext cx="6908867" cy="812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defTabSz="914400">
              <a:buClr>
                <a:srgbClr val="BD374A"/>
              </a:buClr>
              <a:buSzPct val="150000"/>
              <a:defRPr/>
            </a:pPr>
            <a:r>
              <a:rPr lang="en-US" altLang="zh-CN" sz="3600" dirty="0">
                <a:latin typeface="Eras Demi ITC" panose="020B0805030504020804" pitchFamily="34" charset="0"/>
              </a:rPr>
              <a:t>These slides is based on previous tutorial materials of MAT2041. We thank previous TAs and instructors for sharing previous course materials.</a:t>
            </a:r>
          </a:p>
        </p:txBody>
      </p:sp>
      <p:sp>
        <p:nvSpPr>
          <p:cNvPr id="13" name="îśļiḑé"/>
          <p:cNvSpPr/>
          <p:nvPr/>
        </p:nvSpPr>
        <p:spPr>
          <a:xfrm>
            <a:off x="773499" y="1161424"/>
            <a:ext cx="475426" cy="46852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 lIns="91440" tIns="45720" rIns="91440" bIns="45720">
            <a:norm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îsľíḋé"/>
          <p:cNvSpPr/>
          <p:nvPr/>
        </p:nvSpPr>
        <p:spPr bwMode="auto">
          <a:xfrm>
            <a:off x="1542071" y="957160"/>
            <a:ext cx="9107857" cy="812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defTabSz="914400">
              <a:lnSpc>
                <a:spcPct val="150000"/>
              </a:lnSpc>
              <a:buClr>
                <a:srgbClr val="BD374A"/>
              </a:buClr>
              <a:buSzPct val="150000"/>
              <a:defRPr/>
            </a:pPr>
            <a:r>
              <a:rPr lang="en-US" altLang="zh-CN" sz="3600" dirty="0">
                <a:latin typeface="Eras Demi ITC" panose="020B0805030504020804" pitchFamily="34" charset="0"/>
              </a:rPr>
              <a:t>Acknowledgements</a:t>
            </a:r>
            <a:endParaRPr kumimoji="0" lang="en-US" altLang="zh-CN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ras Demi ITC" panose="020B0805030504020804" pitchFamily="34" charset="0"/>
              <a:cs typeface="+mn-ea"/>
              <a:sym typeface="+mn-lt"/>
            </a:endParaRPr>
          </a:p>
        </p:txBody>
      </p:sp>
      <p:sp>
        <p:nvSpPr>
          <p:cNvPr id="15" name="ïṧḷîdè"/>
          <p:cNvSpPr/>
          <p:nvPr/>
        </p:nvSpPr>
        <p:spPr bwMode="auto">
          <a:xfrm>
            <a:off x="789203" y="1204690"/>
            <a:ext cx="475426" cy="381989"/>
          </a:xfrm>
          <a:custGeom>
            <a:avLst/>
            <a:gdLst>
              <a:gd name="T0" fmla="*/ 602 w 611"/>
              <a:gd name="T1" fmla="*/ 5 h 562"/>
              <a:gd name="T2" fmla="*/ 599 w 611"/>
              <a:gd name="T3" fmla="*/ 2 h 562"/>
              <a:gd name="T4" fmla="*/ 594 w 611"/>
              <a:gd name="T5" fmla="*/ 1 h 562"/>
              <a:gd name="T6" fmla="*/ 590 w 611"/>
              <a:gd name="T7" fmla="*/ 0 h 562"/>
              <a:gd name="T8" fmla="*/ 585 w 611"/>
              <a:gd name="T9" fmla="*/ 0 h 562"/>
              <a:gd name="T10" fmla="*/ 580 w 611"/>
              <a:gd name="T11" fmla="*/ 1 h 562"/>
              <a:gd name="T12" fmla="*/ 576 w 611"/>
              <a:gd name="T13" fmla="*/ 2 h 562"/>
              <a:gd name="T14" fmla="*/ 572 w 611"/>
              <a:gd name="T15" fmla="*/ 5 h 562"/>
              <a:gd name="T16" fmla="*/ 569 w 611"/>
              <a:gd name="T17" fmla="*/ 8 h 562"/>
              <a:gd name="T18" fmla="*/ 166 w 611"/>
              <a:gd name="T19" fmla="*/ 503 h 562"/>
              <a:gd name="T20" fmla="*/ 41 w 611"/>
              <a:gd name="T21" fmla="*/ 377 h 562"/>
              <a:gd name="T22" fmla="*/ 38 w 611"/>
              <a:gd name="T23" fmla="*/ 374 h 562"/>
              <a:gd name="T24" fmla="*/ 33 w 611"/>
              <a:gd name="T25" fmla="*/ 372 h 562"/>
              <a:gd name="T26" fmla="*/ 29 w 611"/>
              <a:gd name="T27" fmla="*/ 371 h 562"/>
              <a:gd name="T28" fmla="*/ 24 w 611"/>
              <a:gd name="T29" fmla="*/ 371 h 562"/>
              <a:gd name="T30" fmla="*/ 20 w 611"/>
              <a:gd name="T31" fmla="*/ 371 h 562"/>
              <a:gd name="T32" fmla="*/ 16 w 611"/>
              <a:gd name="T33" fmla="*/ 372 h 562"/>
              <a:gd name="T34" fmla="*/ 11 w 611"/>
              <a:gd name="T35" fmla="*/ 374 h 562"/>
              <a:gd name="T36" fmla="*/ 8 w 611"/>
              <a:gd name="T37" fmla="*/ 377 h 562"/>
              <a:gd name="T38" fmla="*/ 4 w 611"/>
              <a:gd name="T39" fmla="*/ 382 h 562"/>
              <a:gd name="T40" fmla="*/ 2 w 611"/>
              <a:gd name="T41" fmla="*/ 386 h 562"/>
              <a:gd name="T42" fmla="*/ 1 w 611"/>
              <a:gd name="T43" fmla="*/ 390 h 562"/>
              <a:gd name="T44" fmla="*/ 0 w 611"/>
              <a:gd name="T45" fmla="*/ 395 h 562"/>
              <a:gd name="T46" fmla="*/ 1 w 611"/>
              <a:gd name="T47" fmla="*/ 399 h 562"/>
              <a:gd name="T48" fmla="*/ 2 w 611"/>
              <a:gd name="T49" fmla="*/ 404 h 562"/>
              <a:gd name="T50" fmla="*/ 4 w 611"/>
              <a:gd name="T51" fmla="*/ 408 h 562"/>
              <a:gd name="T52" fmla="*/ 8 w 611"/>
              <a:gd name="T53" fmla="*/ 412 h 562"/>
              <a:gd name="T54" fmla="*/ 151 w 611"/>
              <a:gd name="T55" fmla="*/ 556 h 562"/>
              <a:gd name="T56" fmla="*/ 155 w 611"/>
              <a:gd name="T57" fmla="*/ 558 h 562"/>
              <a:gd name="T58" fmla="*/ 159 w 611"/>
              <a:gd name="T59" fmla="*/ 560 h 562"/>
              <a:gd name="T60" fmla="*/ 164 w 611"/>
              <a:gd name="T61" fmla="*/ 562 h 562"/>
              <a:gd name="T62" fmla="*/ 168 w 611"/>
              <a:gd name="T63" fmla="*/ 562 h 562"/>
              <a:gd name="T64" fmla="*/ 169 w 611"/>
              <a:gd name="T65" fmla="*/ 562 h 562"/>
              <a:gd name="T66" fmla="*/ 169 w 611"/>
              <a:gd name="T67" fmla="*/ 562 h 562"/>
              <a:gd name="T68" fmla="*/ 175 w 611"/>
              <a:gd name="T69" fmla="*/ 562 h 562"/>
              <a:gd name="T70" fmla="*/ 179 w 611"/>
              <a:gd name="T71" fmla="*/ 559 h 562"/>
              <a:gd name="T72" fmla="*/ 183 w 611"/>
              <a:gd name="T73" fmla="*/ 557 h 562"/>
              <a:gd name="T74" fmla="*/ 187 w 611"/>
              <a:gd name="T75" fmla="*/ 554 h 562"/>
              <a:gd name="T76" fmla="*/ 606 w 611"/>
              <a:gd name="T77" fmla="*/ 38 h 562"/>
              <a:gd name="T78" fmla="*/ 609 w 611"/>
              <a:gd name="T79" fmla="*/ 34 h 562"/>
              <a:gd name="T80" fmla="*/ 611 w 611"/>
              <a:gd name="T81" fmla="*/ 29 h 562"/>
              <a:gd name="T82" fmla="*/ 611 w 611"/>
              <a:gd name="T83" fmla="*/ 25 h 562"/>
              <a:gd name="T84" fmla="*/ 611 w 611"/>
              <a:gd name="T85" fmla="*/ 20 h 562"/>
              <a:gd name="T86" fmla="*/ 611 w 611"/>
              <a:gd name="T87" fmla="*/ 16 h 562"/>
              <a:gd name="T88" fmla="*/ 609 w 611"/>
              <a:gd name="T89" fmla="*/ 12 h 562"/>
              <a:gd name="T90" fmla="*/ 606 w 611"/>
              <a:gd name="T91" fmla="*/ 8 h 562"/>
              <a:gd name="T92" fmla="*/ 602 w 611"/>
              <a:gd name="T93" fmla="*/ 5 h 5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611" h="562">
                <a:moveTo>
                  <a:pt x="602" y="5"/>
                </a:moveTo>
                <a:lnTo>
                  <a:pt x="599" y="2"/>
                </a:lnTo>
                <a:lnTo>
                  <a:pt x="594" y="1"/>
                </a:lnTo>
                <a:lnTo>
                  <a:pt x="590" y="0"/>
                </a:lnTo>
                <a:lnTo>
                  <a:pt x="585" y="0"/>
                </a:lnTo>
                <a:lnTo>
                  <a:pt x="580" y="1"/>
                </a:lnTo>
                <a:lnTo>
                  <a:pt x="576" y="2"/>
                </a:lnTo>
                <a:lnTo>
                  <a:pt x="572" y="5"/>
                </a:lnTo>
                <a:lnTo>
                  <a:pt x="569" y="8"/>
                </a:lnTo>
                <a:lnTo>
                  <a:pt x="166" y="503"/>
                </a:lnTo>
                <a:lnTo>
                  <a:pt x="41" y="377"/>
                </a:lnTo>
                <a:lnTo>
                  <a:pt x="38" y="374"/>
                </a:lnTo>
                <a:lnTo>
                  <a:pt x="33" y="372"/>
                </a:lnTo>
                <a:lnTo>
                  <a:pt x="29" y="371"/>
                </a:lnTo>
                <a:lnTo>
                  <a:pt x="24" y="371"/>
                </a:lnTo>
                <a:lnTo>
                  <a:pt x="20" y="371"/>
                </a:lnTo>
                <a:lnTo>
                  <a:pt x="16" y="372"/>
                </a:lnTo>
                <a:lnTo>
                  <a:pt x="11" y="374"/>
                </a:lnTo>
                <a:lnTo>
                  <a:pt x="8" y="377"/>
                </a:lnTo>
                <a:lnTo>
                  <a:pt x="4" y="382"/>
                </a:lnTo>
                <a:lnTo>
                  <a:pt x="2" y="386"/>
                </a:lnTo>
                <a:lnTo>
                  <a:pt x="1" y="390"/>
                </a:lnTo>
                <a:lnTo>
                  <a:pt x="0" y="395"/>
                </a:lnTo>
                <a:lnTo>
                  <a:pt x="1" y="399"/>
                </a:lnTo>
                <a:lnTo>
                  <a:pt x="2" y="404"/>
                </a:lnTo>
                <a:lnTo>
                  <a:pt x="4" y="408"/>
                </a:lnTo>
                <a:lnTo>
                  <a:pt x="8" y="412"/>
                </a:lnTo>
                <a:lnTo>
                  <a:pt x="151" y="556"/>
                </a:lnTo>
                <a:lnTo>
                  <a:pt x="155" y="558"/>
                </a:lnTo>
                <a:lnTo>
                  <a:pt x="159" y="560"/>
                </a:lnTo>
                <a:lnTo>
                  <a:pt x="164" y="562"/>
                </a:lnTo>
                <a:lnTo>
                  <a:pt x="168" y="562"/>
                </a:lnTo>
                <a:lnTo>
                  <a:pt x="169" y="562"/>
                </a:lnTo>
                <a:lnTo>
                  <a:pt x="169" y="562"/>
                </a:lnTo>
                <a:lnTo>
                  <a:pt x="175" y="562"/>
                </a:lnTo>
                <a:lnTo>
                  <a:pt x="179" y="559"/>
                </a:lnTo>
                <a:lnTo>
                  <a:pt x="183" y="557"/>
                </a:lnTo>
                <a:lnTo>
                  <a:pt x="187" y="554"/>
                </a:lnTo>
                <a:lnTo>
                  <a:pt x="606" y="38"/>
                </a:lnTo>
                <a:lnTo>
                  <a:pt x="609" y="34"/>
                </a:lnTo>
                <a:lnTo>
                  <a:pt x="611" y="29"/>
                </a:lnTo>
                <a:lnTo>
                  <a:pt x="611" y="25"/>
                </a:lnTo>
                <a:lnTo>
                  <a:pt x="611" y="20"/>
                </a:lnTo>
                <a:lnTo>
                  <a:pt x="611" y="16"/>
                </a:lnTo>
                <a:lnTo>
                  <a:pt x="609" y="12"/>
                </a:lnTo>
                <a:lnTo>
                  <a:pt x="606" y="8"/>
                </a:lnTo>
                <a:lnTo>
                  <a:pt x="602" y="5"/>
                </a:lnTo>
                <a:close/>
              </a:path>
            </a:pathLst>
          </a:custGeom>
          <a:solidFill>
            <a:schemeClr val="accent1"/>
          </a:solidFill>
          <a:ln w="19050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norm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1571848" y="2125675"/>
            <a:ext cx="8641079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10357003" y="5822425"/>
            <a:ext cx="8641079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3" grpId="0" animBg="1"/>
      <p:bldP spid="14" grpId="0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îşḻiḓe">
            <a:extLst>
              <a:ext uri="{FF2B5EF4-FFF2-40B4-BE49-F238E27FC236}">
                <a16:creationId xmlns:a16="http://schemas.microsoft.com/office/drawing/2014/main" id="{1DDA918F-60BB-465F-B229-CA30CB198EF8}"/>
              </a:ext>
            </a:extLst>
          </p:cNvPr>
          <p:cNvSpPr/>
          <p:nvPr/>
        </p:nvSpPr>
        <p:spPr>
          <a:xfrm>
            <a:off x="10582128" y="-1396676"/>
            <a:ext cx="3219744" cy="12858583"/>
          </a:xfrm>
          <a:prstGeom prst="rect">
            <a:avLst/>
          </a:prstGeom>
          <a:solidFill>
            <a:srgbClr val="CEE8E4"/>
          </a:solidFill>
          <a:ln w="3175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ctr" defTabSz="914400"/>
            <a:endParaRPr lang="zh-CN" altLang="en-US" sz="2000" b="1" i="1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C8AC69DA-EFC6-DBA3-C338-847F6348C7F5}"/>
              </a:ext>
            </a:extLst>
          </p:cNvPr>
          <p:cNvSpPr txBox="1"/>
          <p:nvPr/>
        </p:nvSpPr>
        <p:spPr>
          <a:xfrm>
            <a:off x="244617" y="227143"/>
            <a:ext cx="10058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>
                <a:solidFill>
                  <a:srgbClr val="FF0000"/>
                </a:solidFill>
                <a:latin typeface="Algerian" panose="04020705040A02060702" pitchFamily="82" charset="0"/>
              </a:rPr>
              <a:t>In this tutorial session, </a:t>
            </a:r>
          </a:p>
          <a:p>
            <a:r>
              <a:rPr lang="en-US" altLang="zh-CN" sz="4800" dirty="0">
                <a:solidFill>
                  <a:srgbClr val="FF0000"/>
                </a:solidFill>
                <a:latin typeface="Algerian" panose="04020705040A02060702" pitchFamily="82" charset="0"/>
              </a:rPr>
              <a:t>we will focus on:</a:t>
            </a:r>
            <a:endParaRPr lang="zh-CN" altLang="en-US" sz="48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5153F97A-79D6-7390-B246-ED181F188BE6}"/>
              </a:ext>
            </a:extLst>
          </p:cNvPr>
          <p:cNvSpPr txBox="1"/>
          <p:nvPr/>
        </p:nvSpPr>
        <p:spPr>
          <a:xfrm>
            <a:off x="244617" y="1938645"/>
            <a:ext cx="9044988" cy="4391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lnSpc>
                <a:spcPct val="150000"/>
              </a:lnSpc>
              <a:buFontTx/>
              <a:buAutoNum type="arabicPeriod"/>
            </a:pPr>
            <a:r>
              <a:rPr lang="en-US" altLang="zh-C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Rank-nullity Theorem </a:t>
            </a:r>
          </a:p>
          <a:p>
            <a:pPr marL="742950" indent="-742950">
              <a:lnSpc>
                <a:spcPct val="150000"/>
              </a:lnSpc>
              <a:buFontTx/>
              <a:buAutoNum type="arabicPeriod"/>
            </a:pPr>
            <a:r>
              <a:rPr lang="en-US" altLang="zh-C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Orthogonality</a:t>
            </a:r>
          </a:p>
          <a:p>
            <a:pPr marL="742950" indent="-742950">
              <a:lnSpc>
                <a:spcPct val="150000"/>
              </a:lnSpc>
              <a:buFontTx/>
              <a:buAutoNum type="arabicPeriod"/>
            </a:pPr>
            <a:r>
              <a:rPr lang="en-US" altLang="zh-C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Fundamental</a:t>
            </a:r>
            <a:r>
              <a:rPr lang="zh-CN" alt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Theorem</a:t>
            </a:r>
          </a:p>
          <a:p>
            <a:pPr marL="742950" indent="-742950">
              <a:lnSpc>
                <a:spcPct val="150000"/>
              </a:lnSpc>
              <a:buFontTx/>
              <a:buAutoNum type="arabicPeriod"/>
            </a:pPr>
            <a:r>
              <a:rPr lang="en-US" altLang="zh-C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Least</a:t>
            </a:r>
            <a:r>
              <a:rPr lang="zh-CN" alt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Square</a:t>
            </a:r>
            <a:r>
              <a:rPr lang="zh-CN" alt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Problem</a:t>
            </a:r>
          </a:p>
        </p:txBody>
      </p:sp>
    </p:spTree>
    <p:extLst>
      <p:ext uri="{BB962C8B-B14F-4D97-AF65-F5344CB8AC3E}">
        <p14:creationId xmlns:p14="http://schemas.microsoft.com/office/powerpoint/2010/main" val="643394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îşḻiḓe"/>
          <p:cNvSpPr/>
          <p:nvPr/>
        </p:nvSpPr>
        <p:spPr>
          <a:xfrm rot="5400000">
            <a:off x="4355538" y="500361"/>
            <a:ext cx="3219744" cy="12858583"/>
          </a:xfrm>
          <a:prstGeom prst="rect">
            <a:avLst/>
          </a:prstGeom>
          <a:solidFill>
            <a:srgbClr val="CEE8E4"/>
          </a:solidFill>
          <a:ln w="3175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ctr" defTabSz="914400"/>
            <a:endParaRPr lang="zh-CN" altLang="en-US" sz="2000" b="1" i="1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E12A34A3-CC00-4C04-A992-279032CC44A1}"/>
              </a:ext>
            </a:extLst>
          </p:cNvPr>
          <p:cNvSpPr/>
          <p:nvPr/>
        </p:nvSpPr>
        <p:spPr>
          <a:xfrm>
            <a:off x="478884" y="509584"/>
            <a:ext cx="867764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Rank-nullity theorem</a:t>
            </a:r>
          </a:p>
          <a:p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altLang="zh-C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CN" altLang="en-US" sz="3600" dirty="0">
              <a:solidFill>
                <a:schemeClr val="accent5">
                  <a:lumMod val="75000"/>
                </a:schemeClr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4" name="图片 3" descr="文本&#10;&#10;描述已自动生成">
            <a:extLst>
              <a:ext uri="{FF2B5EF4-FFF2-40B4-BE49-F238E27FC236}">
                <a16:creationId xmlns:a16="http://schemas.microsoft.com/office/drawing/2014/main" id="{3EB1881C-BBB4-BA60-F230-00929B12E9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391" y="1625339"/>
            <a:ext cx="5885699" cy="992600"/>
          </a:xfrm>
          <a:prstGeom prst="rect">
            <a:avLst/>
          </a:prstGeom>
        </p:spPr>
      </p:pic>
      <p:pic>
        <p:nvPicPr>
          <p:cNvPr id="10" name="图片 9" descr="文本, 表格&#10;&#10;中度可信度描述已自动生成">
            <a:extLst>
              <a:ext uri="{FF2B5EF4-FFF2-40B4-BE49-F238E27FC236}">
                <a16:creationId xmlns:a16="http://schemas.microsoft.com/office/drawing/2014/main" id="{7A785FCA-6D53-1E92-399C-97E40C33F3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310" y="2891052"/>
            <a:ext cx="486410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301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îşḻiḓe"/>
          <p:cNvSpPr/>
          <p:nvPr/>
        </p:nvSpPr>
        <p:spPr>
          <a:xfrm rot="5400000">
            <a:off x="4355538" y="500361"/>
            <a:ext cx="3219744" cy="12858583"/>
          </a:xfrm>
          <a:prstGeom prst="rect">
            <a:avLst/>
          </a:prstGeom>
          <a:solidFill>
            <a:srgbClr val="CEE8E4"/>
          </a:solidFill>
          <a:ln w="3175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ctr" defTabSz="914400"/>
            <a:endParaRPr lang="zh-CN" altLang="en-US" sz="2000" b="1" i="1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B8D1635A-D70D-3A30-0FEC-A5F5957391EE}"/>
              </a:ext>
            </a:extLst>
          </p:cNvPr>
          <p:cNvSpPr/>
          <p:nvPr/>
        </p:nvSpPr>
        <p:spPr>
          <a:xfrm>
            <a:off x="478884" y="581420"/>
            <a:ext cx="867764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Orthogonality</a:t>
            </a:r>
          </a:p>
          <a:p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altLang="zh-C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CN" altLang="en-US" sz="3600" dirty="0">
              <a:solidFill>
                <a:schemeClr val="accent5">
                  <a:lumMod val="75000"/>
                </a:schemeClr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D0F04FAE-D437-CD4C-0F9A-6432060BFC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84" y="1515389"/>
            <a:ext cx="8160662" cy="63908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0B8386C3-4F58-AF4D-626A-D3FF12D219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84" y="2513173"/>
            <a:ext cx="6816500" cy="1061059"/>
          </a:xfrm>
          <a:prstGeom prst="rect">
            <a:avLst/>
          </a:prstGeom>
        </p:spPr>
      </p:pic>
      <p:pic>
        <p:nvPicPr>
          <p:cNvPr id="12" name="图片 11" descr="文本&#10;&#10;描述已自动生成">
            <a:extLst>
              <a:ext uri="{FF2B5EF4-FFF2-40B4-BE49-F238E27FC236}">
                <a16:creationId xmlns:a16="http://schemas.microsoft.com/office/drawing/2014/main" id="{214C74C7-1226-6BD5-D1BB-BB6636B88D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83" y="3968256"/>
            <a:ext cx="8123671" cy="1351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144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îşḻiḓe"/>
          <p:cNvSpPr/>
          <p:nvPr/>
        </p:nvSpPr>
        <p:spPr>
          <a:xfrm rot="5400000">
            <a:off x="4355538" y="500361"/>
            <a:ext cx="3219744" cy="12858583"/>
          </a:xfrm>
          <a:prstGeom prst="rect">
            <a:avLst/>
          </a:prstGeom>
          <a:solidFill>
            <a:srgbClr val="CEE8E4"/>
          </a:solidFill>
          <a:ln w="3175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ctr" defTabSz="914400"/>
            <a:endParaRPr lang="zh-CN" altLang="en-US" sz="2000" b="1" i="1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B8D1635A-D70D-3A30-0FEC-A5F5957391EE}"/>
              </a:ext>
            </a:extLst>
          </p:cNvPr>
          <p:cNvSpPr/>
          <p:nvPr/>
        </p:nvSpPr>
        <p:spPr>
          <a:xfrm>
            <a:off x="478884" y="581420"/>
            <a:ext cx="867764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Fundamental</a:t>
            </a:r>
            <a:r>
              <a:rPr lang="zh-CN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theorem</a:t>
            </a:r>
          </a:p>
          <a:p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altLang="zh-C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CN" altLang="en-US" sz="3600" dirty="0">
              <a:solidFill>
                <a:schemeClr val="accent5">
                  <a:lumMod val="75000"/>
                </a:schemeClr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A601C930-C7F4-24AA-3CF3-E85F717074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2141" y="1606168"/>
            <a:ext cx="7772400" cy="2362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322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îşḻiḓe"/>
          <p:cNvSpPr/>
          <p:nvPr/>
        </p:nvSpPr>
        <p:spPr>
          <a:xfrm rot="5400000">
            <a:off x="4355538" y="500361"/>
            <a:ext cx="3219744" cy="12858583"/>
          </a:xfrm>
          <a:prstGeom prst="rect">
            <a:avLst/>
          </a:prstGeom>
          <a:solidFill>
            <a:srgbClr val="CEE8E4"/>
          </a:solidFill>
          <a:ln w="3175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ctr" defTabSz="914400"/>
            <a:endParaRPr lang="zh-CN" altLang="en-US" sz="2000" b="1" i="1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B8D1635A-D70D-3A30-0FEC-A5F5957391EE}"/>
              </a:ext>
            </a:extLst>
          </p:cNvPr>
          <p:cNvSpPr/>
          <p:nvPr/>
        </p:nvSpPr>
        <p:spPr>
          <a:xfrm>
            <a:off x="478884" y="581420"/>
            <a:ext cx="86776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Exercise1</a:t>
            </a:r>
            <a:endParaRPr lang="zh-CN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F2288189-F8BD-EE91-5CB3-C8B399C516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884" y="1380299"/>
            <a:ext cx="6413500" cy="10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809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îşḻiḓe"/>
          <p:cNvSpPr/>
          <p:nvPr/>
        </p:nvSpPr>
        <p:spPr>
          <a:xfrm rot="5400000">
            <a:off x="4355538" y="500361"/>
            <a:ext cx="3219744" cy="12858583"/>
          </a:xfrm>
          <a:prstGeom prst="rect">
            <a:avLst/>
          </a:prstGeom>
          <a:solidFill>
            <a:srgbClr val="CEE8E4"/>
          </a:solidFill>
          <a:ln w="3175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ctr" defTabSz="914400"/>
            <a:endParaRPr lang="zh-CN" altLang="en-US" sz="2000" b="1" i="1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B8D1635A-D70D-3A30-0FEC-A5F5957391EE}"/>
              </a:ext>
            </a:extLst>
          </p:cNvPr>
          <p:cNvSpPr/>
          <p:nvPr/>
        </p:nvSpPr>
        <p:spPr>
          <a:xfrm>
            <a:off x="478884" y="581420"/>
            <a:ext cx="86776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Exercise2</a:t>
            </a:r>
            <a:endParaRPr lang="zh-CN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BF0C7B48-3355-EEEE-0DE2-403C2CC2EC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884" y="1550748"/>
            <a:ext cx="7772400" cy="1000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085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îşḻiḓe"/>
          <p:cNvSpPr/>
          <p:nvPr/>
        </p:nvSpPr>
        <p:spPr>
          <a:xfrm rot="5400000">
            <a:off x="4355538" y="500361"/>
            <a:ext cx="3219744" cy="12858583"/>
          </a:xfrm>
          <a:prstGeom prst="rect">
            <a:avLst/>
          </a:prstGeom>
          <a:solidFill>
            <a:srgbClr val="CEE8E4"/>
          </a:solidFill>
          <a:ln w="3175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ctr" defTabSz="914400"/>
            <a:endParaRPr lang="zh-CN" altLang="en-US" sz="2000" b="1" i="1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B8D1635A-D70D-3A30-0FEC-A5F5957391EE}"/>
              </a:ext>
            </a:extLst>
          </p:cNvPr>
          <p:cNvSpPr/>
          <p:nvPr/>
        </p:nvSpPr>
        <p:spPr>
          <a:xfrm>
            <a:off x="478884" y="581420"/>
            <a:ext cx="86776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Exercise3</a:t>
            </a:r>
            <a:endParaRPr lang="zh-CN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576D0C1A-64B1-A702-ECB3-B4808B59D5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828" y="1624781"/>
            <a:ext cx="7772400" cy="326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799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îşḻiḓe"/>
          <p:cNvSpPr/>
          <p:nvPr/>
        </p:nvSpPr>
        <p:spPr>
          <a:xfrm rot="5400000">
            <a:off x="4355538" y="500361"/>
            <a:ext cx="3219744" cy="12858583"/>
          </a:xfrm>
          <a:prstGeom prst="rect">
            <a:avLst/>
          </a:prstGeom>
          <a:solidFill>
            <a:srgbClr val="CEE8E4"/>
          </a:solidFill>
          <a:ln w="3175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ctr" defTabSz="914400"/>
            <a:endParaRPr lang="zh-CN" altLang="en-US" sz="2000" b="1" i="1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B8D1635A-D70D-3A30-0FEC-A5F5957391EE}"/>
              </a:ext>
            </a:extLst>
          </p:cNvPr>
          <p:cNvSpPr/>
          <p:nvPr/>
        </p:nvSpPr>
        <p:spPr>
          <a:xfrm>
            <a:off x="478884" y="581420"/>
            <a:ext cx="867764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Solving Least Square Problem </a:t>
            </a:r>
          </a:p>
          <a:p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altLang="zh-C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CN" altLang="en-US" sz="3600" dirty="0">
              <a:solidFill>
                <a:schemeClr val="accent5">
                  <a:lumMod val="75000"/>
                </a:schemeClr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6" name="图片 5" descr="文本, 信件&#10;&#10;描述已自动生成">
            <a:extLst>
              <a:ext uri="{FF2B5EF4-FFF2-40B4-BE49-F238E27FC236}">
                <a16:creationId xmlns:a16="http://schemas.microsoft.com/office/drawing/2014/main" id="{16424F17-AB94-D92E-7523-8AB5E00335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504" y="1930577"/>
            <a:ext cx="7772400" cy="1498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127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第一PPT，www.1ppt.com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iflqtuce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2756</TotalTime>
  <Words>80</Words>
  <Application>Microsoft Macintosh PowerPoint</Application>
  <PresentationFormat>宽屏</PresentationFormat>
  <Paragraphs>23</Paragraphs>
  <Slides>11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11</vt:i4>
      </vt:variant>
    </vt:vector>
  </HeadingPairs>
  <TitlesOfParts>
    <vt:vector size="22" baseType="lpstr">
      <vt:lpstr>三极准柔宋</vt:lpstr>
      <vt:lpstr>微软雅黑</vt:lpstr>
      <vt:lpstr>Adobe Caslon Pro Bold</vt:lpstr>
      <vt:lpstr>Algerian</vt:lpstr>
      <vt:lpstr>Arial</vt:lpstr>
      <vt:lpstr>Berlin Sans FB Demi</vt:lpstr>
      <vt:lpstr>Calibri</vt:lpstr>
      <vt:lpstr>Eras Demi ITC</vt:lpstr>
      <vt:lpstr>Times New Roman</vt:lpstr>
      <vt:lpstr>第一PPT，www.1ppt.com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第一PPT</Manager>
  <Company>第一PPT，www.1ppt.com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时尚欧美</dc:title>
  <dc:creator>第一PPT</dc:creator>
  <cp:keywords>www.1ppt.com</cp:keywords>
  <dc:description>www.1ppt.com</dc:description>
  <cp:lastModifiedBy>M11676</cp:lastModifiedBy>
  <cp:revision>52</cp:revision>
  <dcterms:created xsi:type="dcterms:W3CDTF">2021-05-05T00:21:30Z</dcterms:created>
  <dcterms:modified xsi:type="dcterms:W3CDTF">2023-11-07T11:57:22Z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87F0D460AAC54A8D859F62BF8E49F898</vt:lpwstr>
  </property>
  <property fmtid="{D5CDD505-2E9C-101B-9397-08002B2CF9AE}" pid="3" name="KSOProductBuildVer">
    <vt:lpwstr>2052-11.1.0.10463</vt:lpwstr>
  </property>
</Properties>
</file>