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8" r:id="rId2"/>
  </p:sldMasterIdLst>
  <p:notesMasterIdLst>
    <p:notesMasterId r:id="rId20"/>
  </p:notesMasterIdLst>
  <p:sldIdLst>
    <p:sldId id="258" r:id="rId3"/>
    <p:sldId id="290" r:id="rId4"/>
    <p:sldId id="312" r:id="rId5"/>
    <p:sldId id="317" r:id="rId6"/>
    <p:sldId id="318" r:id="rId7"/>
    <p:sldId id="326" r:id="rId8"/>
    <p:sldId id="319" r:id="rId9"/>
    <p:sldId id="324" r:id="rId10"/>
    <p:sldId id="320" r:id="rId11"/>
    <p:sldId id="325" r:id="rId12"/>
    <p:sldId id="321" r:id="rId13"/>
    <p:sldId id="322" r:id="rId14"/>
    <p:sldId id="323" r:id="rId15"/>
    <p:sldId id="327" r:id="rId16"/>
    <p:sldId id="315" r:id="rId17"/>
    <p:sldId id="316" r:id="rId18"/>
    <p:sldId id="273" r:id="rId19"/>
  </p:sldIdLst>
  <p:sldSz cx="12192000" cy="6858000"/>
  <p:notesSz cx="6858000" cy="9144000"/>
  <p:custDataLst>
    <p:tags r:id="rId2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CEE8E4"/>
    <a:srgbClr val="001F9F"/>
    <a:srgbClr val="F0E301"/>
    <a:srgbClr val="FEF369"/>
    <a:srgbClr val="EFD4C1"/>
    <a:srgbClr val="E8C3B3"/>
    <a:srgbClr val="CDBF97"/>
    <a:srgbClr val="8D7545"/>
    <a:srgbClr val="ECE8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02" autoAdjust="0"/>
    <p:restoredTop sz="95628" autoAdjust="0"/>
  </p:normalViewPr>
  <p:slideViewPr>
    <p:cSldViewPr snapToGrid="0">
      <p:cViewPr varScale="1">
        <p:scale>
          <a:sx n="80" d="100"/>
          <a:sy n="80" d="100"/>
        </p:scale>
        <p:origin x="501" y="42"/>
      </p:cViewPr>
      <p:guideLst>
        <p:guide orient="horz" pos="2160"/>
        <p:guide pos="3840"/>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三极准柔宋" panose="00000500000000000000" pitchFamily="2" charset="-122"/>
                <a:ea typeface="三极准柔宋" panose="00000500000000000000" pitchFamily="2"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三极准柔宋" panose="00000500000000000000" pitchFamily="2" charset="-122"/>
                <a:ea typeface="三极准柔宋" panose="00000500000000000000" pitchFamily="2" charset="-122"/>
              </a:defRPr>
            </a:lvl1pPr>
          </a:lstStyle>
          <a:p>
            <a:fld id="{11577D22-AD28-43FC-8EB4-B134A7D334C3}" type="datetimeFigureOut">
              <a:rPr lang="zh-CN" altLang="en-US" smtClean="0"/>
              <a:t>2023/11/15</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三极准柔宋" panose="00000500000000000000" pitchFamily="2" charset="-122"/>
                <a:ea typeface="三极准柔宋" panose="00000500000000000000" pitchFamily="2"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三极准柔宋" panose="00000500000000000000" pitchFamily="2" charset="-122"/>
                <a:ea typeface="三极准柔宋" panose="00000500000000000000" pitchFamily="2" charset="-122"/>
              </a:defRPr>
            </a:lvl1pPr>
          </a:lstStyle>
          <a:p>
            <a:fld id="{DA8C8EFA-96ED-4A18-B46D-8BDC030E3AF6}" type="slidenum">
              <a:rPr lang="zh-CN" altLang="en-US" smtClean="0"/>
              <a:t>‹#›</a:t>
            </a:fld>
            <a:endParaRPr lang="zh-CN" altLang="en-US" dirty="0"/>
          </a:p>
        </p:txBody>
      </p:sp>
    </p:spTree>
    <p:extLst>
      <p:ext uri="{BB962C8B-B14F-4D97-AF65-F5344CB8AC3E}">
        <p14:creationId xmlns:p14="http://schemas.microsoft.com/office/powerpoint/2010/main" val="1898693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三极准柔宋" panose="00000500000000000000" pitchFamily="2" charset="-122"/>
        <a:ea typeface="三极准柔宋" panose="00000500000000000000" pitchFamily="2" charset="-122"/>
        <a:cs typeface="+mn-cs"/>
      </a:defRPr>
    </a:lvl1pPr>
    <a:lvl2pPr marL="457200" algn="l" defTabSz="914400" rtl="0" eaLnBrk="1" latinLnBrk="0" hangingPunct="1">
      <a:defRPr sz="1200" kern="1200">
        <a:solidFill>
          <a:schemeClr val="tx1"/>
        </a:solidFill>
        <a:latin typeface="三极准柔宋" panose="00000500000000000000" pitchFamily="2" charset="-122"/>
        <a:ea typeface="三极准柔宋" panose="00000500000000000000" pitchFamily="2" charset="-122"/>
        <a:cs typeface="+mn-cs"/>
      </a:defRPr>
    </a:lvl2pPr>
    <a:lvl3pPr marL="914400" algn="l" defTabSz="914400" rtl="0" eaLnBrk="1" latinLnBrk="0" hangingPunct="1">
      <a:defRPr sz="1200" kern="1200">
        <a:solidFill>
          <a:schemeClr val="tx1"/>
        </a:solidFill>
        <a:latin typeface="三极准柔宋" panose="00000500000000000000" pitchFamily="2" charset="-122"/>
        <a:ea typeface="三极准柔宋" panose="00000500000000000000" pitchFamily="2" charset="-122"/>
        <a:cs typeface="+mn-cs"/>
      </a:defRPr>
    </a:lvl3pPr>
    <a:lvl4pPr marL="1371600" algn="l" defTabSz="914400" rtl="0" eaLnBrk="1" latinLnBrk="0" hangingPunct="1">
      <a:defRPr sz="1200" kern="1200">
        <a:solidFill>
          <a:schemeClr val="tx1"/>
        </a:solidFill>
        <a:latin typeface="三极准柔宋" panose="00000500000000000000" pitchFamily="2" charset="-122"/>
        <a:ea typeface="三极准柔宋" panose="00000500000000000000" pitchFamily="2" charset="-122"/>
        <a:cs typeface="+mn-cs"/>
      </a:defRPr>
    </a:lvl4pPr>
    <a:lvl5pPr marL="1828800" algn="l" defTabSz="914400" rtl="0" eaLnBrk="1" latinLnBrk="0" hangingPunct="1">
      <a:defRPr sz="1200" kern="1200">
        <a:solidFill>
          <a:schemeClr val="tx1"/>
        </a:solidFill>
        <a:latin typeface="三极准柔宋" panose="00000500000000000000" pitchFamily="2" charset="-122"/>
        <a:ea typeface="三极准柔宋" panose="00000500000000000000"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A8C8EFA-96ED-4A18-B46D-8BDC030E3AF6}" type="slidenum">
              <a:rPr lang="zh-CN" altLang="en-US" smtClean="0"/>
              <a:t>1</a:t>
            </a:fld>
            <a:endParaRPr lang="zh-CN" altLang="en-US" dirty="0"/>
          </a:p>
        </p:txBody>
      </p:sp>
    </p:spTree>
    <p:extLst>
      <p:ext uri="{BB962C8B-B14F-4D97-AF65-F5344CB8AC3E}">
        <p14:creationId xmlns:p14="http://schemas.microsoft.com/office/powerpoint/2010/main" val="824155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A8C8EFA-96ED-4A18-B46D-8BDC030E3AF6}" type="slidenum">
              <a:rPr lang="zh-CN" altLang="en-US" smtClean="0"/>
              <a:t>5</a:t>
            </a:fld>
            <a:endParaRPr lang="zh-CN" altLang="en-US" dirty="0"/>
          </a:p>
        </p:txBody>
      </p:sp>
    </p:spTree>
    <p:extLst>
      <p:ext uri="{BB962C8B-B14F-4D97-AF65-F5344CB8AC3E}">
        <p14:creationId xmlns:p14="http://schemas.microsoft.com/office/powerpoint/2010/main" val="2295832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A8C8EFA-96ED-4A18-B46D-8BDC030E3AF6}" type="slidenum">
              <a:rPr lang="zh-CN" altLang="en-US" smtClean="0"/>
              <a:t>8</a:t>
            </a:fld>
            <a:endParaRPr lang="zh-CN" altLang="en-US" dirty="0"/>
          </a:p>
        </p:txBody>
      </p:sp>
    </p:spTree>
    <p:extLst>
      <p:ext uri="{BB962C8B-B14F-4D97-AF65-F5344CB8AC3E}">
        <p14:creationId xmlns:p14="http://schemas.microsoft.com/office/powerpoint/2010/main" val="3294663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A8C8EFA-96ED-4A18-B46D-8BDC030E3AF6}" type="slidenum">
              <a:rPr lang="zh-CN" altLang="en-US" smtClean="0"/>
              <a:t>12</a:t>
            </a:fld>
            <a:endParaRPr lang="zh-CN" altLang="en-US" dirty="0"/>
          </a:p>
        </p:txBody>
      </p:sp>
    </p:spTree>
    <p:extLst>
      <p:ext uri="{BB962C8B-B14F-4D97-AF65-F5344CB8AC3E}">
        <p14:creationId xmlns:p14="http://schemas.microsoft.com/office/powerpoint/2010/main" val="1639040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A8C8EFA-96ED-4A18-B46D-8BDC030E3AF6}" type="slidenum">
              <a:rPr lang="zh-CN" altLang="en-US" smtClean="0"/>
              <a:t>17</a:t>
            </a:fld>
            <a:endParaRPr lang="zh-CN" altLang="en-US" dirty="0"/>
          </a:p>
        </p:txBody>
      </p:sp>
    </p:spTree>
    <p:extLst>
      <p:ext uri="{BB962C8B-B14F-4D97-AF65-F5344CB8AC3E}">
        <p14:creationId xmlns:p14="http://schemas.microsoft.com/office/powerpoint/2010/main" val="1848465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64457523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65496875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73088668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53929706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53632614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527427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4" name="TextBox 3"/>
          <p:cNvSpPr txBox="1"/>
          <p:nvPr userDrawn="1"/>
        </p:nvSpPr>
        <p:spPr>
          <a:xfrm>
            <a:off x="332905" y="6717169"/>
            <a:ext cx="1800200"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模板</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http://www.1ppt.com/moban/</a:t>
            </a:r>
            <a:r>
              <a:rPr kumimoji="0" lang="zh-CN" altLang="en-US" sz="100" b="0" i="0" u="none" strike="noStrike" kern="0" cap="none" spc="0" normalizeH="0" baseline="0" noProof="0" dirty="0">
                <a:ln>
                  <a:noFill/>
                </a:ln>
                <a:solidFill>
                  <a:prstClr val="black"/>
                </a:solidFill>
                <a:effectLst/>
                <a:uLnTx/>
                <a:uFillTx/>
              </a:rPr>
              <a:t> </a:t>
            </a:r>
            <a:endParaRPr kumimoji="0" lang="en-US" altLang="zh-CN" sz="1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239403851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55120982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90531878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pPr defTabSz="914400"/>
              <a:t>2023/11/15</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pPr defTabSz="914400"/>
              <a:t>‹#›</a:t>
            </a:fld>
            <a:endParaRPr lang="zh-CN" altLang="en-US">
              <a:solidFill>
                <a:prstClr val="black"/>
              </a:solidFill>
            </a:endParaRPr>
          </a:p>
        </p:txBody>
      </p:sp>
    </p:spTree>
    <p:extLst>
      <p:ext uri="{BB962C8B-B14F-4D97-AF65-F5344CB8AC3E}">
        <p14:creationId xmlns:p14="http://schemas.microsoft.com/office/powerpoint/2010/main" val="3917795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lvl1pPr>
              <a:defRPr>
                <a:latin typeface="三极准柔宋" panose="00000500000000000000" pitchFamily="2" charset="-122"/>
              </a:defRPr>
            </a:lvl1pPr>
          </a:lstStyle>
          <a:p>
            <a:r>
              <a:rPr lang="zh-CN" altLang="en-US" dirty="0"/>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pPr defTabSz="914400"/>
              <a:t>2023/11/15</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pPr defTabSz="914400"/>
              <a:t>‹#›</a:t>
            </a:fld>
            <a:endParaRPr lang="zh-CN" altLang="en-US">
              <a:solidFill>
                <a:prstClr val="black"/>
              </a:solidFill>
            </a:endParaRPr>
          </a:p>
        </p:txBody>
      </p:sp>
    </p:spTree>
    <p:extLst>
      <p:ext uri="{BB962C8B-B14F-4D97-AF65-F5344CB8AC3E}">
        <p14:creationId xmlns:p14="http://schemas.microsoft.com/office/powerpoint/2010/main" val="2272820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3066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2023/11/15</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27357525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12350529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80885594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9583737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23549898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53391152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2418675"/>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EE8E4"/>
        </a:solidFill>
        <a:effectLst/>
      </p:bgPr>
    </p:bg>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3D90E1C5-5D1B-4E3C-AB5C-7250EDD544A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60" b="89990" l="9243" r="89990">
                        <a14:foregroundMark x1="9443" y1="32332" x2="9443" y2="32332"/>
                        <a14:foregroundMark x1="9243" y1="30731" x2="9243" y2="30731"/>
                        <a14:foregroundMark x1="50517" y1="44444" x2="50517" y2="44444"/>
                        <a14:foregroundMark x1="52953" y1="41191" x2="52953" y2="41191"/>
                        <a14:foregroundMark x1="49550" y1="39039" x2="50517" y2="45295"/>
                      </a14:backgroundRemoval>
                    </a14:imgEffect>
                  </a14:imgLayer>
                </a14:imgProps>
              </a:ext>
            </a:extLst>
          </a:blip>
          <a:stretch>
            <a:fillRect/>
          </a:stretch>
        </p:blipFill>
        <p:spPr>
          <a:xfrm>
            <a:off x="6218429" y="989845"/>
            <a:ext cx="7563637" cy="5653447"/>
          </a:xfrm>
          <a:prstGeom prst="rect">
            <a:avLst/>
          </a:prstGeom>
          <a:ln>
            <a:noFill/>
          </a:ln>
          <a:effectLst>
            <a:outerShdw blurRad="292100" dist="139700" dir="2700000" algn="tl" rotWithShape="0">
              <a:srgbClr val="333333">
                <a:alpha val="65000"/>
              </a:srgbClr>
            </a:outerShdw>
          </a:effectLst>
        </p:spPr>
      </p:pic>
      <p:sp>
        <p:nvSpPr>
          <p:cNvPr id="18" name="椭圆 17"/>
          <p:cNvSpPr/>
          <p:nvPr/>
        </p:nvSpPr>
        <p:spPr>
          <a:xfrm>
            <a:off x="5477649" y="6077027"/>
            <a:ext cx="219918" cy="2199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9" name="椭圆 18"/>
          <p:cNvSpPr/>
          <p:nvPr/>
        </p:nvSpPr>
        <p:spPr>
          <a:xfrm>
            <a:off x="5848039" y="6077027"/>
            <a:ext cx="219918" cy="2199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4" name="文本框 23">
            <a:extLst>
              <a:ext uri="{FF2B5EF4-FFF2-40B4-BE49-F238E27FC236}">
                <a16:creationId xmlns:a16="http://schemas.microsoft.com/office/drawing/2014/main" id="{345AA43B-0441-4EAD-97C9-5D3B21974653}"/>
              </a:ext>
            </a:extLst>
          </p:cNvPr>
          <p:cNvSpPr txBox="1"/>
          <p:nvPr/>
        </p:nvSpPr>
        <p:spPr>
          <a:xfrm>
            <a:off x="595747" y="2551837"/>
            <a:ext cx="6648800" cy="2585323"/>
          </a:xfrm>
          <a:prstGeom prst="rect">
            <a:avLst/>
          </a:prstGeom>
          <a:noFill/>
        </p:spPr>
        <p:txBody>
          <a:bodyPr wrap="square" rtlCol="0">
            <a:spAutoFit/>
          </a:bodyPr>
          <a:lstStyle/>
          <a:p>
            <a:r>
              <a:rPr lang="en-US" altLang="zh-CN" sz="5400" b="1" dirty="0">
                <a:effectLst>
                  <a:outerShdw blurRad="38100" dist="38100" dir="2700000" algn="tl">
                    <a:srgbClr val="000000">
                      <a:alpha val="43137"/>
                    </a:srgbClr>
                  </a:outerShdw>
                </a:effectLst>
                <a:latin typeface="Adobe Caslon Pro Bold" pitchFamily="18" charset="0"/>
                <a:cs typeface="+mn-ea"/>
                <a:sym typeface="+mn-lt"/>
              </a:rPr>
              <a:t> Welcome to the  tutorial session of week9 </a:t>
            </a:r>
            <a:r>
              <a:rPr lang="zh-CN" altLang="en-US" sz="5400" b="1" dirty="0">
                <a:effectLst>
                  <a:outerShdw blurRad="38100" dist="38100" dir="2700000" algn="tl">
                    <a:srgbClr val="000000">
                      <a:alpha val="43137"/>
                    </a:srgbClr>
                  </a:outerShdw>
                </a:effectLst>
                <a:latin typeface="Adobe Caslon Pro Bold" pitchFamily="18" charset="0"/>
                <a:cs typeface="+mn-ea"/>
                <a:sym typeface="+mn-lt"/>
              </a:rPr>
              <a:t>！！！</a:t>
            </a:r>
            <a:endParaRPr lang="en-US" altLang="zh-CN" sz="5400" b="1" dirty="0">
              <a:effectLst>
                <a:outerShdw blurRad="38100" dist="38100" dir="2700000" algn="tl">
                  <a:srgbClr val="000000">
                    <a:alpha val="43137"/>
                  </a:srgbClr>
                </a:outerShdw>
              </a:effectLst>
              <a:latin typeface="Adobe Caslon Pro Bold" pitchFamily="18" charset="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randombar(horizontal)">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14F4A1-5004-725A-EA01-FE27A25EF112}"/>
              </a:ext>
            </a:extLst>
          </p:cNvPr>
          <p:cNvSpPr>
            <a:spLocks noGrp="1"/>
          </p:cNvSpPr>
          <p:nvPr>
            <p:ph type="title"/>
          </p:nvPr>
        </p:nvSpPr>
        <p:spPr/>
        <p:txBody>
          <a:bodyPr/>
          <a:lstStyle/>
          <a:p>
            <a:r>
              <a:rPr lang="en-US" altLang="zh-CN" sz="4400" dirty="0">
                <a:solidFill>
                  <a:srgbClr val="00B0F0"/>
                </a:solidFill>
                <a:latin typeface="Blackadder ITC" panose="04020505051007020D02" pitchFamily="82" charset="0"/>
              </a:rPr>
              <a:t>What’s the correlation between </a:t>
            </a:r>
            <a:r>
              <a:rPr lang="en-US" altLang="zh-CN" sz="4400" dirty="0">
                <a:solidFill>
                  <a:srgbClr val="FF0000"/>
                </a:solidFill>
                <a:latin typeface="Blackadder ITC" panose="04020505051007020D02" pitchFamily="82" charset="0"/>
              </a:rPr>
              <a:t>Gram-Schmidt Process </a:t>
            </a:r>
            <a:r>
              <a:rPr lang="en-US" altLang="zh-CN" sz="4400" dirty="0">
                <a:solidFill>
                  <a:srgbClr val="00B0F0"/>
                </a:solidFill>
                <a:latin typeface="Blackadder ITC" panose="04020505051007020D02" pitchFamily="82" charset="0"/>
              </a:rPr>
              <a:t>and  </a:t>
            </a:r>
            <a:r>
              <a:rPr lang="en-US" altLang="zh-CN" sz="4400" dirty="0">
                <a:solidFill>
                  <a:srgbClr val="FF0000"/>
                </a:solidFill>
                <a:latin typeface="Blackadder ITC" panose="04020505051007020D02" pitchFamily="82" charset="0"/>
              </a:rPr>
              <a:t>Least square problem</a:t>
            </a:r>
            <a:r>
              <a:rPr lang="en-US" altLang="zh-CN" sz="4400" dirty="0">
                <a:solidFill>
                  <a:srgbClr val="00B0F0"/>
                </a:solidFill>
                <a:latin typeface="Blackadder ITC" panose="04020505051007020D02" pitchFamily="82" charset="0"/>
              </a:rPr>
              <a:t>? (supplementary)</a:t>
            </a:r>
            <a:endParaRPr lang="zh-CN" altLang="en-US" dirty="0"/>
          </a:p>
        </p:txBody>
      </p:sp>
      <p:sp>
        <p:nvSpPr>
          <p:cNvPr id="3" name="文本框 2">
            <a:extLst>
              <a:ext uri="{FF2B5EF4-FFF2-40B4-BE49-F238E27FC236}">
                <a16:creationId xmlns:a16="http://schemas.microsoft.com/office/drawing/2014/main" id="{4B33FB72-E35F-0FEA-CE4B-252F54254C8F}"/>
              </a:ext>
            </a:extLst>
          </p:cNvPr>
          <p:cNvSpPr txBox="1"/>
          <p:nvPr/>
        </p:nvSpPr>
        <p:spPr>
          <a:xfrm>
            <a:off x="838200" y="1841242"/>
            <a:ext cx="11285462" cy="5016758"/>
          </a:xfrm>
          <a:prstGeom prst="rect">
            <a:avLst/>
          </a:prstGeom>
          <a:noFill/>
        </p:spPr>
        <p:txBody>
          <a:bodyPr wrap="none" rtlCol="0">
            <a:spAutoFit/>
          </a:bodyPr>
          <a:lstStyle/>
          <a:p>
            <a:r>
              <a:rPr lang="en-US" altLang="zh-CN" sz="4000" dirty="0">
                <a:latin typeface="Times New Roman" panose="02020603050405020304" pitchFamily="18" charset="0"/>
                <a:cs typeface="Times New Roman" panose="02020603050405020304" pitchFamily="18" charset="0"/>
              </a:rPr>
              <a:t>How do we essentially solve least square problem?</a:t>
            </a:r>
          </a:p>
          <a:p>
            <a:r>
              <a:rPr lang="en-US" altLang="zh-CN" sz="4000" dirty="0">
                <a:solidFill>
                  <a:srgbClr val="FF0000"/>
                </a:solidFill>
                <a:latin typeface="Times New Roman" panose="02020603050405020304" pitchFamily="18" charset="0"/>
                <a:cs typeface="Times New Roman" panose="02020603050405020304" pitchFamily="18" charset="0"/>
              </a:rPr>
              <a:t>Project </a:t>
            </a:r>
            <a:r>
              <a:rPr lang="en-US" altLang="zh-CN" sz="4000" dirty="0">
                <a:latin typeface="Times New Roman" panose="02020603050405020304" pitchFamily="18" charset="0"/>
                <a:cs typeface="Times New Roman" panose="02020603050405020304" pitchFamily="18" charset="0"/>
              </a:rPr>
              <a:t>the vector b to a space spanned by all the </a:t>
            </a:r>
          </a:p>
          <a:p>
            <a:r>
              <a:rPr lang="en-US" altLang="zh-CN" sz="4000" dirty="0">
                <a:latin typeface="Times New Roman" panose="02020603050405020304" pitchFamily="18" charset="0"/>
                <a:cs typeface="Times New Roman" panose="02020603050405020304" pitchFamily="18" charset="0"/>
              </a:rPr>
              <a:t>Possible Ax.</a:t>
            </a:r>
          </a:p>
          <a:p>
            <a:endParaRPr lang="en-US" altLang="zh-CN" sz="4000" dirty="0">
              <a:latin typeface="Times New Roman" panose="02020603050405020304" pitchFamily="18" charset="0"/>
              <a:cs typeface="Times New Roman" panose="02020603050405020304" pitchFamily="18" charset="0"/>
            </a:endParaRPr>
          </a:p>
          <a:p>
            <a:r>
              <a:rPr lang="en-US" altLang="zh-CN" sz="4000" dirty="0">
                <a:latin typeface="Times New Roman" panose="02020603050405020304" pitchFamily="18" charset="0"/>
                <a:cs typeface="Times New Roman" panose="02020603050405020304" pitchFamily="18" charset="0"/>
              </a:rPr>
              <a:t>What’s the key idea in Gram-Schmidt Process?</a:t>
            </a:r>
          </a:p>
          <a:p>
            <a:r>
              <a:rPr lang="en-US" altLang="zh-CN" sz="4000" dirty="0">
                <a:solidFill>
                  <a:srgbClr val="FF0000"/>
                </a:solidFill>
                <a:latin typeface="Times New Roman" panose="02020603050405020304" pitchFamily="18" charset="0"/>
                <a:cs typeface="Times New Roman" panose="02020603050405020304" pitchFamily="18" charset="0"/>
              </a:rPr>
              <a:t>Project</a:t>
            </a:r>
            <a:r>
              <a:rPr lang="en-US" altLang="zh-CN" sz="4000" dirty="0">
                <a:latin typeface="Times New Roman" panose="02020603050405020304" pitchFamily="18" charset="0"/>
                <a:cs typeface="Times New Roman" panose="02020603050405020304" pitchFamily="18" charset="0"/>
              </a:rPr>
              <a:t> the next vector to the subspace spanned by the</a:t>
            </a:r>
          </a:p>
          <a:p>
            <a:r>
              <a:rPr lang="en-US" altLang="zh-CN" sz="4000" dirty="0">
                <a:latin typeface="Times New Roman" panose="02020603050405020304" pitchFamily="18" charset="0"/>
                <a:cs typeface="Times New Roman" panose="02020603050405020304" pitchFamily="18" charset="0"/>
              </a:rPr>
              <a:t>previous vectors which has an orthogonal basis </a:t>
            </a:r>
          </a:p>
          <a:p>
            <a:r>
              <a:rPr lang="en-US" altLang="zh-CN" sz="4000" dirty="0">
                <a:latin typeface="Times New Roman" panose="02020603050405020304" pitchFamily="18" charset="0"/>
                <a:cs typeface="Times New Roman" panose="02020603050405020304" pitchFamily="18" charset="0"/>
              </a:rPr>
              <a:t>computed by previous Gram-Schmidt Process.</a:t>
            </a:r>
          </a:p>
        </p:txBody>
      </p:sp>
    </p:spTree>
    <p:extLst>
      <p:ext uri="{BB962C8B-B14F-4D97-AF65-F5344CB8AC3E}">
        <p14:creationId xmlns:p14="http://schemas.microsoft.com/office/powerpoint/2010/main" val="287786976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6741C3-5E88-9566-6521-52EAECB2BB02}"/>
              </a:ext>
            </a:extLst>
          </p:cNvPr>
          <p:cNvSpPr>
            <a:spLocks noGrp="1"/>
          </p:cNvSpPr>
          <p:nvPr>
            <p:ph type="title"/>
          </p:nvPr>
        </p:nvSpPr>
        <p:spPr/>
        <p:txBody>
          <a:bodyPr/>
          <a:lstStyle/>
          <a:p>
            <a:r>
              <a:rPr lang="en-US" altLang="zh-CN" sz="5400" dirty="0">
                <a:solidFill>
                  <a:srgbClr val="FF0000"/>
                </a:solidFill>
                <a:latin typeface="Blackadder ITC" panose="04020505051007020D02" pitchFamily="82" charset="0"/>
              </a:rPr>
              <a:t>Exercise 2</a:t>
            </a:r>
            <a:endParaRPr lang="zh-CN" altLang="en-US" sz="5400" dirty="0">
              <a:solidFill>
                <a:srgbClr val="FF0000"/>
              </a:solidFill>
              <a:latin typeface="Blackadder ITC" panose="04020505051007020D02" pitchFamily="82" charset="0"/>
            </a:endParaRPr>
          </a:p>
        </p:txBody>
      </p:sp>
      <p:pic>
        <p:nvPicPr>
          <p:cNvPr id="4" name="图片 3">
            <a:extLst>
              <a:ext uri="{FF2B5EF4-FFF2-40B4-BE49-F238E27FC236}">
                <a16:creationId xmlns:a16="http://schemas.microsoft.com/office/drawing/2014/main" id="{8ED11462-6525-68B4-A1D4-C9B7ADDE6D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040" y="1614182"/>
            <a:ext cx="9063477" cy="3319614"/>
          </a:xfrm>
          <a:prstGeom prst="rect">
            <a:avLst/>
          </a:prstGeom>
        </p:spPr>
      </p:pic>
      <p:pic>
        <p:nvPicPr>
          <p:cNvPr id="6" name="图片 5">
            <a:extLst>
              <a:ext uri="{FF2B5EF4-FFF2-40B4-BE49-F238E27FC236}">
                <a16:creationId xmlns:a16="http://schemas.microsoft.com/office/drawing/2014/main" id="{72A9F33B-AF50-DB73-8E79-7C40269314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8403" y="1951176"/>
            <a:ext cx="557217" cy="385765"/>
          </a:xfrm>
          <a:prstGeom prst="rect">
            <a:avLst/>
          </a:prstGeom>
        </p:spPr>
      </p:pic>
    </p:spTree>
    <p:extLst>
      <p:ext uri="{BB962C8B-B14F-4D97-AF65-F5344CB8AC3E}">
        <p14:creationId xmlns:p14="http://schemas.microsoft.com/office/powerpoint/2010/main" val="97580194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6741C3-5E88-9566-6521-52EAECB2BB02}"/>
              </a:ext>
            </a:extLst>
          </p:cNvPr>
          <p:cNvSpPr>
            <a:spLocks noGrp="1"/>
          </p:cNvSpPr>
          <p:nvPr>
            <p:ph type="title"/>
          </p:nvPr>
        </p:nvSpPr>
        <p:spPr/>
        <p:txBody>
          <a:bodyPr/>
          <a:lstStyle/>
          <a:p>
            <a:r>
              <a:rPr lang="en-US" altLang="zh-CN" sz="5400">
                <a:solidFill>
                  <a:srgbClr val="FF0000"/>
                </a:solidFill>
                <a:latin typeface="Blackadder ITC" panose="04020505051007020D02" pitchFamily="82" charset="0"/>
              </a:rPr>
              <a:t>Determinant</a:t>
            </a:r>
            <a:endParaRPr lang="zh-CN" altLang="en-US" sz="5400" dirty="0">
              <a:solidFill>
                <a:srgbClr val="FF0000"/>
              </a:solidFill>
              <a:latin typeface="Blackadder ITC" panose="04020505051007020D02" pitchFamily="82" charset="0"/>
            </a:endParaRPr>
          </a:p>
        </p:txBody>
      </p:sp>
      <p:pic>
        <p:nvPicPr>
          <p:cNvPr id="5" name="图片 4">
            <a:extLst>
              <a:ext uri="{FF2B5EF4-FFF2-40B4-BE49-F238E27FC236}">
                <a16:creationId xmlns:a16="http://schemas.microsoft.com/office/drawing/2014/main" id="{1ACE8179-38F1-8C37-8009-11C922AC37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101" y="1299361"/>
            <a:ext cx="9304126" cy="2549486"/>
          </a:xfrm>
          <a:prstGeom prst="rect">
            <a:avLst/>
          </a:prstGeom>
        </p:spPr>
      </p:pic>
      <p:sp>
        <p:nvSpPr>
          <p:cNvPr id="6" name="文本框 5">
            <a:extLst>
              <a:ext uri="{FF2B5EF4-FFF2-40B4-BE49-F238E27FC236}">
                <a16:creationId xmlns:a16="http://schemas.microsoft.com/office/drawing/2014/main" id="{3A9C22BD-06F6-6EF0-9AEE-3022A52C7A6D}"/>
              </a:ext>
            </a:extLst>
          </p:cNvPr>
          <p:cNvSpPr txBox="1"/>
          <p:nvPr/>
        </p:nvSpPr>
        <p:spPr>
          <a:xfrm>
            <a:off x="579830" y="4285129"/>
            <a:ext cx="9231027" cy="584775"/>
          </a:xfrm>
          <a:prstGeom prst="rect">
            <a:avLst/>
          </a:prstGeom>
          <a:noFill/>
        </p:spPr>
        <p:txBody>
          <a:bodyPr wrap="square" rtlCol="0">
            <a:spAutoFit/>
          </a:bodyPr>
          <a:lstStyle/>
          <a:p>
            <a:r>
              <a:rPr lang="en-US" altLang="zh-CN" sz="3200" dirty="0">
                <a:solidFill>
                  <a:srgbClr val="FF0000"/>
                </a:solidFill>
                <a:latin typeface="Blackadder ITC" panose="04020505051007020D02" pitchFamily="82" charset="0"/>
              </a:rPr>
              <a:t>Please notice that this is a recursive definition!</a:t>
            </a:r>
            <a:endParaRPr lang="zh-CN" altLang="en-US" sz="3200" dirty="0">
              <a:solidFill>
                <a:srgbClr val="FF0000"/>
              </a:solidFill>
              <a:latin typeface="Blackadder ITC" panose="04020505051007020D02" pitchFamily="82" charset="0"/>
            </a:endParaRPr>
          </a:p>
        </p:txBody>
      </p:sp>
      <p:sp>
        <p:nvSpPr>
          <p:cNvPr id="7" name="文本框 6">
            <a:extLst>
              <a:ext uri="{FF2B5EF4-FFF2-40B4-BE49-F238E27FC236}">
                <a16:creationId xmlns:a16="http://schemas.microsoft.com/office/drawing/2014/main" id="{3A67E19C-CE79-B329-3763-1B8F6C83822E}"/>
              </a:ext>
            </a:extLst>
          </p:cNvPr>
          <p:cNvSpPr txBox="1"/>
          <p:nvPr/>
        </p:nvSpPr>
        <p:spPr>
          <a:xfrm>
            <a:off x="765101" y="5132979"/>
            <a:ext cx="7646645" cy="707886"/>
          </a:xfrm>
          <a:prstGeom prst="rect">
            <a:avLst/>
          </a:prstGeom>
          <a:noFill/>
        </p:spPr>
        <p:txBody>
          <a:bodyPr wrap="none" rtlCol="0">
            <a:spAutoFit/>
          </a:bodyPr>
          <a:lstStyle/>
          <a:p>
            <a:r>
              <a:rPr lang="en-US" altLang="zh-CN" sz="4000" dirty="0">
                <a:latin typeface="Times New Roman" panose="02020603050405020304" pitchFamily="18" charset="0"/>
                <a:cs typeface="Times New Roman" panose="02020603050405020304" pitchFamily="18" charset="0"/>
              </a:rPr>
              <a:t>Property: det(AB) = det(A) * det(B)</a:t>
            </a:r>
            <a:endParaRPr lang="zh-CN" alt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042356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6741C3-5E88-9566-6521-52EAECB2BB02}"/>
              </a:ext>
            </a:extLst>
          </p:cNvPr>
          <p:cNvSpPr>
            <a:spLocks noGrp="1"/>
          </p:cNvSpPr>
          <p:nvPr>
            <p:ph type="title"/>
          </p:nvPr>
        </p:nvSpPr>
        <p:spPr/>
        <p:txBody>
          <a:bodyPr/>
          <a:lstStyle/>
          <a:p>
            <a:r>
              <a:rPr lang="en-US" altLang="zh-CN" sz="5400" dirty="0">
                <a:solidFill>
                  <a:srgbClr val="FF0000"/>
                </a:solidFill>
                <a:latin typeface="Blackadder ITC" panose="04020505051007020D02" pitchFamily="82" charset="0"/>
              </a:rPr>
              <a:t>Exercise 3</a:t>
            </a:r>
            <a:endParaRPr lang="zh-CN" altLang="en-US" sz="5400" dirty="0">
              <a:solidFill>
                <a:srgbClr val="FF0000"/>
              </a:solidFill>
              <a:latin typeface="Blackadder ITC" panose="04020505051007020D02" pitchFamily="82" charset="0"/>
            </a:endParaRPr>
          </a:p>
        </p:txBody>
      </p:sp>
      <p:pic>
        <p:nvPicPr>
          <p:cNvPr id="6" name="图片 5">
            <a:extLst>
              <a:ext uri="{FF2B5EF4-FFF2-40B4-BE49-F238E27FC236}">
                <a16:creationId xmlns:a16="http://schemas.microsoft.com/office/drawing/2014/main" id="{72A9F33B-AF50-DB73-8E79-7C40269314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8403" y="1951176"/>
            <a:ext cx="557217" cy="385765"/>
          </a:xfrm>
          <a:prstGeom prst="rect">
            <a:avLst/>
          </a:prstGeom>
        </p:spPr>
      </p:pic>
      <p:pic>
        <p:nvPicPr>
          <p:cNvPr id="5" name="图片 4">
            <a:extLst>
              <a:ext uri="{FF2B5EF4-FFF2-40B4-BE49-F238E27FC236}">
                <a16:creationId xmlns:a16="http://schemas.microsoft.com/office/drawing/2014/main" id="{6C6B408D-C195-973B-BB75-A527F8564C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1" y="1690687"/>
            <a:ext cx="8909424" cy="3180955"/>
          </a:xfrm>
          <a:prstGeom prst="rect">
            <a:avLst/>
          </a:prstGeom>
        </p:spPr>
      </p:pic>
    </p:spTree>
    <p:extLst>
      <p:ext uri="{BB962C8B-B14F-4D97-AF65-F5344CB8AC3E}">
        <p14:creationId xmlns:p14="http://schemas.microsoft.com/office/powerpoint/2010/main" val="383315769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BF090A2-192C-9467-42A4-E683F584D044}"/>
              </a:ext>
            </a:extLst>
          </p:cNvPr>
          <p:cNvSpPr>
            <a:spLocks noGrp="1"/>
          </p:cNvSpPr>
          <p:nvPr>
            <p:ph type="title"/>
          </p:nvPr>
        </p:nvSpPr>
        <p:spPr/>
        <p:txBody>
          <a:bodyPr/>
          <a:lstStyle/>
          <a:p>
            <a:r>
              <a:rPr lang="en-US" altLang="zh-CN" dirty="0">
                <a:solidFill>
                  <a:srgbClr val="FF0000"/>
                </a:solidFill>
                <a:latin typeface="Blackadder ITC" panose="04020505051007020D02" pitchFamily="82" charset="0"/>
              </a:rPr>
              <a:t>Supplementary</a:t>
            </a:r>
            <a:r>
              <a:rPr lang="zh-CN" altLang="en-US" dirty="0">
                <a:solidFill>
                  <a:srgbClr val="FF0000"/>
                </a:solidFill>
                <a:latin typeface="Blackadder ITC" panose="04020505051007020D02" pitchFamily="82" charset="0"/>
              </a:rPr>
              <a:t>：</a:t>
            </a:r>
          </a:p>
        </p:txBody>
      </p:sp>
      <p:sp>
        <p:nvSpPr>
          <p:cNvPr id="3" name="文本框 2">
            <a:extLst>
              <a:ext uri="{FF2B5EF4-FFF2-40B4-BE49-F238E27FC236}">
                <a16:creationId xmlns:a16="http://schemas.microsoft.com/office/drawing/2014/main" id="{CB89B66A-DFD3-12D6-8A31-6DAC6EB73AE4}"/>
              </a:ext>
            </a:extLst>
          </p:cNvPr>
          <p:cNvSpPr txBox="1"/>
          <p:nvPr/>
        </p:nvSpPr>
        <p:spPr>
          <a:xfrm>
            <a:off x="838200" y="1451629"/>
            <a:ext cx="11469807" cy="769441"/>
          </a:xfrm>
          <a:prstGeom prst="rect">
            <a:avLst/>
          </a:prstGeom>
          <a:noFill/>
        </p:spPr>
        <p:txBody>
          <a:bodyPr wrap="none" rtlCol="0">
            <a:spAutoFit/>
          </a:bodyPr>
          <a:lstStyle/>
          <a:p>
            <a:r>
              <a:rPr lang="zh-CN" altLang="en-US" sz="4400">
                <a:latin typeface="华文行楷" panose="02010800040101010101" pitchFamily="2" charset="-122"/>
                <a:ea typeface="华文行楷" panose="02010800040101010101" pitchFamily="2" charset="-122"/>
              </a:rPr>
              <a:t>“龙生龙</a:t>
            </a:r>
            <a:r>
              <a:rPr lang="zh-CN" altLang="en-US" sz="4400" dirty="0">
                <a:latin typeface="华文行楷" panose="02010800040101010101" pitchFamily="2" charset="-122"/>
                <a:ea typeface="华文行楷" panose="02010800040101010101" pitchFamily="2" charset="-122"/>
              </a:rPr>
              <a:t>，凤生</a:t>
            </a:r>
            <a:r>
              <a:rPr lang="zh-CN" altLang="en-US" sz="4400">
                <a:latin typeface="华文行楷" panose="02010800040101010101" pitchFamily="2" charset="-122"/>
                <a:ea typeface="华文行楷" panose="02010800040101010101" pitchFamily="2" charset="-122"/>
              </a:rPr>
              <a:t>凤，华罗庚的</a:t>
            </a:r>
            <a:r>
              <a:rPr lang="zh-CN" altLang="en-US" sz="4400" dirty="0">
                <a:latin typeface="华文行楷" panose="02010800040101010101" pitchFamily="2" charset="-122"/>
                <a:ea typeface="华文行楷" panose="02010800040101010101" pitchFamily="2" charset="-122"/>
              </a:rPr>
              <a:t>学生会打</a:t>
            </a:r>
            <a:r>
              <a:rPr lang="zh-CN" altLang="en-US" sz="4400">
                <a:latin typeface="华文行楷" panose="02010800040101010101" pitchFamily="2" charset="-122"/>
                <a:ea typeface="华文行楷" panose="02010800040101010101" pitchFamily="2" charset="-122"/>
              </a:rPr>
              <a:t>洞。”</a:t>
            </a:r>
            <a:endParaRPr lang="zh-CN" altLang="en-US" sz="4400" dirty="0">
              <a:latin typeface="华文行楷" panose="02010800040101010101" pitchFamily="2" charset="-122"/>
              <a:ea typeface="华文行楷" panose="02010800040101010101" pitchFamily="2" charset="-122"/>
            </a:endParaRPr>
          </a:p>
        </p:txBody>
      </p:sp>
      <p:sp>
        <p:nvSpPr>
          <p:cNvPr id="4" name="文本框 3">
            <a:extLst>
              <a:ext uri="{FF2B5EF4-FFF2-40B4-BE49-F238E27FC236}">
                <a16:creationId xmlns:a16="http://schemas.microsoft.com/office/drawing/2014/main" id="{95A7261E-BB58-FF8B-7CDD-A78CB46991C6}"/>
              </a:ext>
            </a:extLst>
          </p:cNvPr>
          <p:cNvSpPr txBox="1"/>
          <p:nvPr/>
        </p:nvSpPr>
        <p:spPr>
          <a:xfrm>
            <a:off x="590326" y="2288988"/>
            <a:ext cx="11011348" cy="1323439"/>
          </a:xfrm>
          <a:prstGeom prst="rect">
            <a:avLst/>
          </a:prstGeom>
          <a:noFill/>
        </p:spPr>
        <p:txBody>
          <a:bodyPr wrap="none" rtlCol="0">
            <a:spAutoFit/>
          </a:bodyPr>
          <a:lstStyle/>
          <a:p>
            <a:r>
              <a:rPr lang="zh-CN" altLang="en-US" sz="4000" dirty="0">
                <a:solidFill>
                  <a:srgbClr val="FF0000"/>
                </a:solidFill>
                <a:latin typeface="华文行楷" panose="02010800040101010101" pitchFamily="2" charset="-122"/>
                <a:ea typeface="华文行楷" panose="02010800040101010101" pitchFamily="2" charset="-122"/>
              </a:rPr>
              <a:t>“打洞”</a:t>
            </a:r>
            <a:r>
              <a:rPr lang="zh-CN" altLang="en-US" sz="4000" dirty="0">
                <a:latin typeface="华文行楷" panose="02010800040101010101" pitchFamily="2" charset="-122"/>
                <a:ea typeface="华文行楷" panose="02010800040101010101" pitchFamily="2" charset="-122"/>
              </a:rPr>
              <a:t> </a:t>
            </a:r>
            <a:r>
              <a:rPr lang="en-US" altLang="zh-CN" sz="4000" dirty="0">
                <a:latin typeface="Times New Roman" panose="02020603050405020304" pitchFamily="18" charset="0"/>
                <a:ea typeface="华文行楷" panose="02010800040101010101" pitchFamily="2" charset="-122"/>
                <a:cs typeface="Times New Roman" panose="02020603050405020304" pitchFamily="18" charset="0"/>
              </a:rPr>
              <a:t>here actually refers to </a:t>
            </a:r>
            <a:r>
              <a:rPr lang="en-US" altLang="zh-CN" sz="4000" dirty="0">
                <a:solidFill>
                  <a:srgbClr val="FF0000"/>
                </a:solidFill>
                <a:latin typeface="Times New Roman" panose="02020603050405020304" pitchFamily="18" charset="0"/>
                <a:ea typeface="华文行楷" panose="02010800040101010101" pitchFamily="2" charset="-122"/>
                <a:cs typeface="Times New Roman" panose="02020603050405020304" pitchFamily="18" charset="0"/>
              </a:rPr>
              <a:t>“block elimination”</a:t>
            </a:r>
          </a:p>
          <a:p>
            <a:r>
              <a:rPr lang="en-US" altLang="zh-CN" sz="4000" dirty="0">
                <a:solidFill>
                  <a:srgbClr val="FF0000"/>
                </a:solidFill>
                <a:latin typeface="Times New Roman" panose="02020603050405020304" pitchFamily="18" charset="0"/>
                <a:ea typeface="华文行楷" panose="02010800040101010101" pitchFamily="2" charset="-122"/>
                <a:cs typeface="Times New Roman" panose="02020603050405020304" pitchFamily="18" charset="0"/>
              </a:rPr>
              <a:t>    </a:t>
            </a:r>
            <a:r>
              <a:rPr lang="en-US" altLang="zh-CN" sz="4000" dirty="0">
                <a:solidFill>
                  <a:srgbClr val="00B0F0"/>
                </a:solidFill>
                <a:latin typeface="Times New Roman" panose="02020603050405020304" pitchFamily="18" charset="0"/>
                <a:ea typeface="华文行楷" panose="02010800040101010101" pitchFamily="2" charset="-122"/>
                <a:cs typeface="Times New Roman" panose="02020603050405020304" pitchFamily="18" charset="0"/>
              </a:rPr>
              <a:t>E.g.</a:t>
            </a:r>
            <a:endParaRPr lang="zh-CN" altLang="en-US" sz="4000" dirty="0">
              <a:solidFill>
                <a:srgbClr val="00B0F0"/>
              </a:solidFill>
              <a:latin typeface="Times New Roman" panose="02020603050405020304" pitchFamily="18" charset="0"/>
              <a:ea typeface="华文行楷" panose="02010800040101010101" pitchFamily="2" charset="-122"/>
              <a:cs typeface="Times New Roman" panose="02020603050405020304" pitchFamily="18" charset="0"/>
            </a:endParaRPr>
          </a:p>
        </p:txBody>
      </p:sp>
      <p:pic>
        <p:nvPicPr>
          <p:cNvPr id="6" name="图片 5">
            <a:extLst>
              <a:ext uri="{FF2B5EF4-FFF2-40B4-BE49-F238E27FC236}">
                <a16:creationId xmlns:a16="http://schemas.microsoft.com/office/drawing/2014/main" id="{F3AD1507-CE6A-EEC7-E9BB-ABE19F86CD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2327" y="2975651"/>
            <a:ext cx="6526249" cy="1273552"/>
          </a:xfrm>
          <a:prstGeom prst="rect">
            <a:avLst/>
          </a:prstGeom>
        </p:spPr>
      </p:pic>
      <p:sp>
        <p:nvSpPr>
          <p:cNvPr id="7" name="文本框 6">
            <a:extLst>
              <a:ext uri="{FF2B5EF4-FFF2-40B4-BE49-F238E27FC236}">
                <a16:creationId xmlns:a16="http://schemas.microsoft.com/office/drawing/2014/main" id="{A727782F-916E-1FDC-18A6-ACF62700B5E2}"/>
              </a:ext>
            </a:extLst>
          </p:cNvPr>
          <p:cNvSpPr txBox="1"/>
          <p:nvPr/>
        </p:nvSpPr>
        <p:spPr>
          <a:xfrm>
            <a:off x="590326" y="4299090"/>
            <a:ext cx="11598047" cy="2308324"/>
          </a:xfrm>
          <a:prstGeom prst="rect">
            <a:avLst/>
          </a:prstGeom>
          <a:noFill/>
        </p:spPr>
        <p:txBody>
          <a:bodyPr wrap="none" rtlCol="0">
            <a:spAutoFit/>
          </a:bodyPr>
          <a:lstStyle/>
          <a:p>
            <a:r>
              <a:rPr lang="en-US" altLang="zh-CN" sz="3600" dirty="0">
                <a:latin typeface="Times New Roman" panose="02020603050405020304" pitchFamily="18" charset="0"/>
                <a:cs typeface="Times New Roman" panose="02020603050405020304" pitchFamily="18" charset="0"/>
              </a:rPr>
              <a:t>During which, the rank and determinants for the matrix </a:t>
            </a:r>
          </a:p>
          <a:p>
            <a:r>
              <a:rPr lang="en-US" altLang="zh-CN" sz="3600" dirty="0">
                <a:latin typeface="Times New Roman" panose="02020603050405020304" pitchFamily="18" charset="0"/>
                <a:cs typeface="Times New Roman" panose="02020603050405020304" pitchFamily="18" charset="0"/>
              </a:rPr>
              <a:t>would not be changed.</a:t>
            </a:r>
          </a:p>
          <a:p>
            <a:r>
              <a:rPr lang="en-US" altLang="zh-CN" sz="3600" dirty="0">
                <a:latin typeface="Times New Roman" panose="02020603050405020304" pitchFamily="18" charset="0"/>
                <a:cs typeface="Times New Roman" panose="02020603050405020304" pitchFamily="18" charset="0"/>
              </a:rPr>
              <a:t>Therefore, </a:t>
            </a:r>
            <a:r>
              <a:rPr lang="zh-CN" altLang="en-US" sz="3600" dirty="0">
                <a:solidFill>
                  <a:srgbClr val="FF0000"/>
                </a:solidFill>
                <a:latin typeface="华文行楷" panose="02010800040101010101" pitchFamily="2" charset="-122"/>
                <a:ea typeface="华文行楷" panose="02010800040101010101" pitchFamily="2" charset="-122"/>
              </a:rPr>
              <a:t>“打洞”</a:t>
            </a:r>
            <a:r>
              <a:rPr lang="en-US" altLang="zh-CN" sz="3600" dirty="0">
                <a:latin typeface="Times New Roman" panose="02020603050405020304" pitchFamily="18" charset="0"/>
                <a:cs typeface="Times New Roman" panose="02020603050405020304" pitchFamily="18" charset="0"/>
              </a:rPr>
              <a:t> is a pretty powerful method to compute </a:t>
            </a:r>
          </a:p>
          <a:p>
            <a:r>
              <a:rPr lang="en-US" altLang="zh-CN" sz="3600" dirty="0">
                <a:latin typeface="Times New Roman" panose="02020603050405020304" pitchFamily="18" charset="0"/>
                <a:cs typeface="Times New Roman" panose="02020603050405020304" pitchFamily="18" charset="0"/>
              </a:rPr>
              <a:t>determinants and simplify the problems!</a:t>
            </a:r>
            <a:endParaRPr lang="zh-CN" alt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697075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DFBFBD7-EDD4-35C4-A341-757D4B7D594A}"/>
              </a:ext>
            </a:extLst>
          </p:cNvPr>
          <p:cNvSpPr>
            <a:spLocks noGrp="1"/>
          </p:cNvSpPr>
          <p:nvPr>
            <p:ph type="title"/>
          </p:nvPr>
        </p:nvSpPr>
        <p:spPr>
          <a:xfrm>
            <a:off x="838200" y="902447"/>
            <a:ext cx="10515600" cy="788241"/>
          </a:xfrm>
        </p:spPr>
        <p:txBody>
          <a:bodyPr/>
          <a:lstStyle/>
          <a:p>
            <a:r>
              <a:rPr lang="en-US" altLang="zh-CN" sz="4400" dirty="0">
                <a:solidFill>
                  <a:srgbClr val="00B0F0"/>
                </a:solidFill>
                <a:latin typeface="Blackadder ITC" panose="04020505051007020D02" pitchFamily="82" charset="0"/>
                <a:cs typeface="Times New Roman" panose="02020603050405020304" pitchFamily="18" charset="0"/>
              </a:rPr>
              <a:t>Revisit mid-term!</a:t>
            </a:r>
            <a:endParaRPr lang="zh-CN" altLang="en-US" dirty="0"/>
          </a:p>
        </p:txBody>
      </p:sp>
      <p:sp>
        <p:nvSpPr>
          <p:cNvPr id="3" name="文本框 2">
            <a:extLst>
              <a:ext uri="{FF2B5EF4-FFF2-40B4-BE49-F238E27FC236}">
                <a16:creationId xmlns:a16="http://schemas.microsoft.com/office/drawing/2014/main" id="{6689F525-08E6-639B-ED40-8A4DA7907137}"/>
              </a:ext>
            </a:extLst>
          </p:cNvPr>
          <p:cNvSpPr txBox="1"/>
          <p:nvPr/>
        </p:nvSpPr>
        <p:spPr>
          <a:xfrm>
            <a:off x="1362635" y="2635624"/>
            <a:ext cx="8779435" cy="1323439"/>
          </a:xfrm>
          <a:prstGeom prst="rect">
            <a:avLst/>
          </a:prstGeom>
          <a:noFill/>
        </p:spPr>
        <p:txBody>
          <a:bodyPr wrap="square" rtlCol="0">
            <a:spAutoFit/>
          </a:bodyPr>
          <a:lstStyle/>
          <a:p>
            <a:endParaRPr lang="en-US" altLang="zh-CN" sz="2000" dirty="0">
              <a:latin typeface="Times New Roman" panose="02020603050405020304" pitchFamily="18" charset="0"/>
              <a:cs typeface="Times New Roman" panose="02020603050405020304" pitchFamily="18" charset="0"/>
            </a:endParaRPr>
          </a:p>
          <a:p>
            <a:endParaRPr lang="en-US" altLang="zh-CN" sz="2000" dirty="0">
              <a:latin typeface="Times New Roman" panose="02020603050405020304" pitchFamily="18" charset="0"/>
              <a:cs typeface="Times New Roman" panose="02020603050405020304" pitchFamily="18" charset="0"/>
            </a:endParaRPr>
          </a:p>
          <a:p>
            <a:endParaRPr lang="en-US" altLang="zh-CN" sz="2000" dirty="0">
              <a:latin typeface="Times New Roman" panose="02020603050405020304" pitchFamily="18" charset="0"/>
              <a:cs typeface="Times New Roman" panose="02020603050405020304" pitchFamily="18" charset="0"/>
            </a:endParaRPr>
          </a:p>
          <a:p>
            <a:endParaRPr lang="en-US" altLang="zh-CN" sz="2000" dirty="0">
              <a:latin typeface="Times New Roman" panose="02020603050405020304" pitchFamily="18" charset="0"/>
              <a:cs typeface="Times New Roman" panose="02020603050405020304" pitchFamily="18" charset="0"/>
            </a:endParaRPr>
          </a:p>
        </p:txBody>
      </p:sp>
      <p:sp>
        <p:nvSpPr>
          <p:cNvPr id="6" name="文本框 5">
            <a:extLst>
              <a:ext uri="{FF2B5EF4-FFF2-40B4-BE49-F238E27FC236}">
                <a16:creationId xmlns:a16="http://schemas.microsoft.com/office/drawing/2014/main" id="{AA07F191-7244-E7D2-0E33-636FAFA0A0D3}"/>
              </a:ext>
            </a:extLst>
          </p:cNvPr>
          <p:cNvSpPr txBox="1"/>
          <p:nvPr/>
        </p:nvSpPr>
        <p:spPr>
          <a:xfrm>
            <a:off x="1231151" y="1768175"/>
            <a:ext cx="9454777" cy="646331"/>
          </a:xfrm>
          <a:prstGeom prst="rect">
            <a:avLst/>
          </a:prstGeom>
          <a:noFill/>
        </p:spPr>
        <p:txBody>
          <a:bodyPr wrap="square" rtlCol="0">
            <a:spAutoFit/>
          </a:bodyPr>
          <a:lstStyle/>
          <a:p>
            <a:r>
              <a:rPr lang="en-US" altLang="zh-CN" sz="3600" dirty="0">
                <a:solidFill>
                  <a:srgbClr val="FF0000"/>
                </a:solidFill>
                <a:latin typeface="Blackadder ITC" panose="04020505051007020D02" pitchFamily="82" charset="0"/>
                <a:cs typeface="Times New Roman" panose="02020603050405020304" pitchFamily="18" charset="0"/>
              </a:rPr>
              <a:t>It’s pretty important to learn from your mistakes if there is any!</a:t>
            </a:r>
            <a:r>
              <a:rPr lang="en-US" altLang="zh-CN" sz="3600" dirty="0">
                <a:solidFill>
                  <a:srgbClr val="FF0000"/>
                </a:solidFill>
                <a:latin typeface="Blackadder ITC" panose="04020505051007020D02" pitchFamily="82" charset="0"/>
              </a:rPr>
              <a:t> </a:t>
            </a:r>
            <a:endParaRPr lang="zh-CN" altLang="en-US" sz="3600" dirty="0">
              <a:solidFill>
                <a:srgbClr val="FF0000"/>
              </a:solidFill>
              <a:latin typeface="Blackadder ITC" panose="04020505051007020D02" pitchFamily="82" charset="0"/>
            </a:endParaRPr>
          </a:p>
        </p:txBody>
      </p:sp>
      <p:pic>
        <p:nvPicPr>
          <p:cNvPr id="7" name="图片 6">
            <a:extLst>
              <a:ext uri="{FF2B5EF4-FFF2-40B4-BE49-F238E27FC236}">
                <a16:creationId xmlns:a16="http://schemas.microsoft.com/office/drawing/2014/main" id="{70B4CC1D-3736-3C23-F1E5-17A84A4052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1151" y="2423145"/>
            <a:ext cx="9055354" cy="4434855"/>
          </a:xfrm>
          <a:prstGeom prst="rect">
            <a:avLst/>
          </a:prstGeom>
        </p:spPr>
      </p:pic>
    </p:spTree>
    <p:extLst>
      <p:ext uri="{BB962C8B-B14F-4D97-AF65-F5344CB8AC3E}">
        <p14:creationId xmlns:p14="http://schemas.microsoft.com/office/powerpoint/2010/main" val="346236979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7402061-214C-7EF4-3CC4-3B87310BAFA2}"/>
              </a:ext>
            </a:extLst>
          </p:cNvPr>
          <p:cNvSpPr>
            <a:spLocks noGrp="1"/>
          </p:cNvSpPr>
          <p:nvPr>
            <p:ph type="title"/>
          </p:nvPr>
        </p:nvSpPr>
        <p:spPr>
          <a:xfrm>
            <a:off x="838200" y="365125"/>
            <a:ext cx="10515600" cy="45719"/>
          </a:xfrm>
        </p:spPr>
        <p:txBody>
          <a:bodyPr/>
          <a:lstStyle/>
          <a:p>
            <a:endParaRPr lang="zh-CN" altLang="en-US" dirty="0"/>
          </a:p>
        </p:txBody>
      </p:sp>
      <p:sp>
        <p:nvSpPr>
          <p:cNvPr id="4" name="文本框 3">
            <a:extLst>
              <a:ext uri="{FF2B5EF4-FFF2-40B4-BE49-F238E27FC236}">
                <a16:creationId xmlns:a16="http://schemas.microsoft.com/office/drawing/2014/main" id="{5DF0DBF7-A407-6573-9CCD-8ABFA14171AE}"/>
              </a:ext>
            </a:extLst>
          </p:cNvPr>
          <p:cNvSpPr txBox="1"/>
          <p:nvPr/>
        </p:nvSpPr>
        <p:spPr>
          <a:xfrm>
            <a:off x="716901" y="1099813"/>
            <a:ext cx="10636899" cy="3416320"/>
          </a:xfrm>
          <a:prstGeom prst="rect">
            <a:avLst/>
          </a:prstGeom>
          <a:noFill/>
        </p:spPr>
        <p:txBody>
          <a:bodyPr wrap="square" rtlCol="0">
            <a:spAutoFit/>
          </a:bodyPr>
          <a:lstStyle/>
          <a:p>
            <a:r>
              <a:rPr lang="en-US" altLang="zh-CN" sz="3600" dirty="0">
                <a:latin typeface="Blackadder ITC" panose="04020505051007020D02" pitchFamily="82" charset="0"/>
              </a:rPr>
              <a:t>Congratulations to students who achieved good grades! Please keep up with the good work. </a:t>
            </a:r>
          </a:p>
          <a:p>
            <a:r>
              <a:rPr lang="en-US" altLang="zh-CN" sz="3600" dirty="0">
                <a:solidFill>
                  <a:srgbClr val="00B0F0"/>
                </a:solidFill>
                <a:latin typeface="Blackadder ITC" panose="04020505051007020D02" pitchFamily="82" charset="0"/>
              </a:rPr>
              <a:t>For those who did not perform well, please do not give up and take this as an opportunity to motivate yourself to think about learning methods and invest more time in studying. </a:t>
            </a:r>
            <a:r>
              <a:rPr lang="en-US" altLang="zh-CN" sz="3600" dirty="0">
                <a:latin typeface="Blackadder ITC" panose="04020505051007020D02" pitchFamily="82" charset="0"/>
              </a:rPr>
              <a:t>In the long journey of life, being able to improve oneself based on feedback is a very important skill.</a:t>
            </a:r>
            <a:endParaRPr lang="zh-CN" altLang="en-US" sz="3600" dirty="0">
              <a:latin typeface="Blackadder ITC" panose="04020505051007020D02" pitchFamily="82" charset="0"/>
            </a:endParaRPr>
          </a:p>
        </p:txBody>
      </p:sp>
      <p:sp>
        <p:nvSpPr>
          <p:cNvPr id="5" name="文本框 4">
            <a:extLst>
              <a:ext uri="{FF2B5EF4-FFF2-40B4-BE49-F238E27FC236}">
                <a16:creationId xmlns:a16="http://schemas.microsoft.com/office/drawing/2014/main" id="{8C216FE8-E5DE-954A-D91C-D812AD7AC204}"/>
              </a:ext>
            </a:extLst>
          </p:cNvPr>
          <p:cNvSpPr txBox="1"/>
          <p:nvPr/>
        </p:nvSpPr>
        <p:spPr>
          <a:xfrm>
            <a:off x="716901" y="4744706"/>
            <a:ext cx="10923037" cy="1569660"/>
          </a:xfrm>
          <a:prstGeom prst="rect">
            <a:avLst/>
          </a:prstGeom>
          <a:noFill/>
        </p:spPr>
        <p:txBody>
          <a:bodyPr wrap="square" rtlCol="0">
            <a:spAutoFit/>
          </a:bodyPr>
          <a:lstStyle/>
          <a:p>
            <a:r>
              <a:rPr lang="en-US" altLang="zh-CN" sz="4800" dirty="0">
                <a:solidFill>
                  <a:srgbClr val="FF0000"/>
                </a:solidFill>
                <a:latin typeface="Blackadder ITC" panose="04020505051007020D02" pitchFamily="82" charset="0"/>
              </a:rPr>
              <a:t>That’s actually what my LA instructor told me, from which  I benefit really a lot.</a:t>
            </a:r>
          </a:p>
        </p:txBody>
      </p:sp>
    </p:spTree>
    <p:extLst>
      <p:ext uri="{BB962C8B-B14F-4D97-AF65-F5344CB8AC3E}">
        <p14:creationId xmlns:p14="http://schemas.microsoft.com/office/powerpoint/2010/main" val="374485038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EA86F4DD-AA0B-4E1D-B822-9742BD4F1C32}"/>
              </a:ext>
            </a:extLst>
          </p:cNvPr>
          <p:cNvPicPr>
            <a:picLocks noChangeAspect="1"/>
          </p:cNvPicPr>
          <p:nvPr/>
        </p:nvPicPr>
        <p:blipFill rotWithShape="1">
          <a:blip r:embed="rId3"/>
          <a:srcRect r="51500"/>
          <a:stretch/>
        </p:blipFill>
        <p:spPr>
          <a:xfrm>
            <a:off x="-508618" y="1161424"/>
            <a:ext cx="4318244" cy="5905728"/>
          </a:xfrm>
          <a:prstGeom prst="rect">
            <a:avLst/>
          </a:prstGeom>
        </p:spPr>
      </p:pic>
      <p:sp>
        <p:nvSpPr>
          <p:cNvPr id="5" name="iṥļíďè"/>
          <p:cNvSpPr/>
          <p:nvPr/>
        </p:nvSpPr>
        <p:spPr>
          <a:xfrm>
            <a:off x="4120204" y="3465783"/>
            <a:ext cx="2263098" cy="2490101"/>
          </a:xfrm>
          <a:prstGeom prst="rect">
            <a:avLst/>
          </a:prstGeom>
          <a:solidFill>
            <a:srgbClr val="CEE8E4"/>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000" b="1" i="1" dirty="0">
              <a:solidFill>
                <a:schemeClr val="tx1"/>
              </a:solidFill>
              <a:cs typeface="+mn-ea"/>
              <a:sym typeface="+mn-lt"/>
            </a:endParaRPr>
          </a:p>
        </p:txBody>
      </p:sp>
      <p:sp>
        <p:nvSpPr>
          <p:cNvPr id="17" name="í$ḷíḋê"/>
          <p:cNvSpPr/>
          <p:nvPr/>
        </p:nvSpPr>
        <p:spPr bwMode="auto">
          <a:xfrm>
            <a:off x="4218676" y="3353199"/>
            <a:ext cx="6908867" cy="812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lvl="0" defTabSz="914400">
              <a:buClr>
                <a:srgbClr val="BD374A"/>
              </a:buClr>
              <a:buSzPct val="150000"/>
              <a:defRPr/>
            </a:pPr>
            <a:r>
              <a:rPr lang="en-US" altLang="zh-CN" sz="3600" dirty="0">
                <a:latin typeface="Eras Demi ITC" panose="020B0805030504020804" pitchFamily="34" charset="0"/>
              </a:rPr>
              <a:t>These slides is based on previous tutorial materials of MAT2041. We thank previous TAs and instructors for sharing previous course materials.</a:t>
            </a:r>
          </a:p>
        </p:txBody>
      </p:sp>
      <p:sp>
        <p:nvSpPr>
          <p:cNvPr id="13" name="îśļiḑé"/>
          <p:cNvSpPr/>
          <p:nvPr/>
        </p:nvSpPr>
        <p:spPr>
          <a:xfrm>
            <a:off x="773499" y="1161424"/>
            <a:ext cx="475426" cy="468520"/>
          </a:xfrm>
          <a:prstGeom prst="rect">
            <a:avLst/>
          </a:prstGeom>
          <a:solidFill>
            <a:schemeClr val="bg1"/>
          </a:solidFill>
          <a:ln w="22225">
            <a:solidFill>
              <a:schemeClr val="tx1"/>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wrap="square" lIns="91440" tIns="45720" rIns="91440" bIns="45720">
            <a:normAutofit/>
          </a:body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000000"/>
              </a:solidFill>
              <a:effectLst/>
              <a:uLnTx/>
              <a:uFillTx/>
              <a:cs typeface="+mn-ea"/>
              <a:sym typeface="+mn-lt"/>
            </a:endParaRPr>
          </a:p>
        </p:txBody>
      </p:sp>
      <p:sp>
        <p:nvSpPr>
          <p:cNvPr id="14" name="îsľíḋé"/>
          <p:cNvSpPr/>
          <p:nvPr/>
        </p:nvSpPr>
        <p:spPr bwMode="auto">
          <a:xfrm>
            <a:off x="1542071" y="957160"/>
            <a:ext cx="9107857" cy="812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lvl="0" defTabSz="914400">
              <a:lnSpc>
                <a:spcPct val="150000"/>
              </a:lnSpc>
              <a:buClr>
                <a:srgbClr val="BD374A"/>
              </a:buClr>
              <a:buSzPct val="150000"/>
              <a:defRPr/>
            </a:pPr>
            <a:r>
              <a:rPr lang="en-US" altLang="zh-CN" sz="3600" dirty="0">
                <a:latin typeface="Eras Demi ITC" panose="020B0805030504020804" pitchFamily="34" charset="0"/>
              </a:rPr>
              <a:t>Acknowledgements</a:t>
            </a:r>
            <a:endParaRPr kumimoji="0" lang="en-US" altLang="zh-CN" sz="3600" b="0" i="0" u="none" strike="noStrike" kern="1200" cap="none" spc="0" normalizeH="0" baseline="0" noProof="0" dirty="0">
              <a:ln>
                <a:noFill/>
              </a:ln>
              <a:solidFill>
                <a:srgbClr val="000000"/>
              </a:solidFill>
              <a:effectLst/>
              <a:uLnTx/>
              <a:uFillTx/>
              <a:latin typeface="Eras Demi ITC" panose="020B0805030504020804" pitchFamily="34" charset="0"/>
              <a:cs typeface="+mn-ea"/>
              <a:sym typeface="+mn-lt"/>
            </a:endParaRPr>
          </a:p>
        </p:txBody>
      </p:sp>
      <p:sp>
        <p:nvSpPr>
          <p:cNvPr id="15" name="ïṧḷîdè"/>
          <p:cNvSpPr/>
          <p:nvPr/>
        </p:nvSpPr>
        <p:spPr bwMode="auto">
          <a:xfrm>
            <a:off x="789203" y="1204690"/>
            <a:ext cx="475426" cy="381989"/>
          </a:xfrm>
          <a:custGeom>
            <a:avLst/>
            <a:gdLst>
              <a:gd name="T0" fmla="*/ 602 w 611"/>
              <a:gd name="T1" fmla="*/ 5 h 562"/>
              <a:gd name="T2" fmla="*/ 599 w 611"/>
              <a:gd name="T3" fmla="*/ 2 h 562"/>
              <a:gd name="T4" fmla="*/ 594 w 611"/>
              <a:gd name="T5" fmla="*/ 1 h 562"/>
              <a:gd name="T6" fmla="*/ 590 w 611"/>
              <a:gd name="T7" fmla="*/ 0 h 562"/>
              <a:gd name="T8" fmla="*/ 585 w 611"/>
              <a:gd name="T9" fmla="*/ 0 h 562"/>
              <a:gd name="T10" fmla="*/ 580 w 611"/>
              <a:gd name="T11" fmla="*/ 1 h 562"/>
              <a:gd name="T12" fmla="*/ 576 w 611"/>
              <a:gd name="T13" fmla="*/ 2 h 562"/>
              <a:gd name="T14" fmla="*/ 572 w 611"/>
              <a:gd name="T15" fmla="*/ 5 h 562"/>
              <a:gd name="T16" fmla="*/ 569 w 611"/>
              <a:gd name="T17" fmla="*/ 8 h 562"/>
              <a:gd name="T18" fmla="*/ 166 w 611"/>
              <a:gd name="T19" fmla="*/ 503 h 562"/>
              <a:gd name="T20" fmla="*/ 41 w 611"/>
              <a:gd name="T21" fmla="*/ 377 h 562"/>
              <a:gd name="T22" fmla="*/ 38 w 611"/>
              <a:gd name="T23" fmla="*/ 374 h 562"/>
              <a:gd name="T24" fmla="*/ 33 w 611"/>
              <a:gd name="T25" fmla="*/ 372 h 562"/>
              <a:gd name="T26" fmla="*/ 29 w 611"/>
              <a:gd name="T27" fmla="*/ 371 h 562"/>
              <a:gd name="T28" fmla="*/ 24 w 611"/>
              <a:gd name="T29" fmla="*/ 371 h 562"/>
              <a:gd name="T30" fmla="*/ 20 w 611"/>
              <a:gd name="T31" fmla="*/ 371 h 562"/>
              <a:gd name="T32" fmla="*/ 16 w 611"/>
              <a:gd name="T33" fmla="*/ 372 h 562"/>
              <a:gd name="T34" fmla="*/ 11 w 611"/>
              <a:gd name="T35" fmla="*/ 374 h 562"/>
              <a:gd name="T36" fmla="*/ 8 w 611"/>
              <a:gd name="T37" fmla="*/ 377 h 562"/>
              <a:gd name="T38" fmla="*/ 4 w 611"/>
              <a:gd name="T39" fmla="*/ 382 h 562"/>
              <a:gd name="T40" fmla="*/ 2 w 611"/>
              <a:gd name="T41" fmla="*/ 386 h 562"/>
              <a:gd name="T42" fmla="*/ 1 w 611"/>
              <a:gd name="T43" fmla="*/ 390 h 562"/>
              <a:gd name="T44" fmla="*/ 0 w 611"/>
              <a:gd name="T45" fmla="*/ 395 h 562"/>
              <a:gd name="T46" fmla="*/ 1 w 611"/>
              <a:gd name="T47" fmla="*/ 399 h 562"/>
              <a:gd name="T48" fmla="*/ 2 w 611"/>
              <a:gd name="T49" fmla="*/ 404 h 562"/>
              <a:gd name="T50" fmla="*/ 4 w 611"/>
              <a:gd name="T51" fmla="*/ 408 h 562"/>
              <a:gd name="T52" fmla="*/ 8 w 611"/>
              <a:gd name="T53" fmla="*/ 412 h 562"/>
              <a:gd name="T54" fmla="*/ 151 w 611"/>
              <a:gd name="T55" fmla="*/ 556 h 562"/>
              <a:gd name="T56" fmla="*/ 155 w 611"/>
              <a:gd name="T57" fmla="*/ 558 h 562"/>
              <a:gd name="T58" fmla="*/ 159 w 611"/>
              <a:gd name="T59" fmla="*/ 560 h 562"/>
              <a:gd name="T60" fmla="*/ 164 w 611"/>
              <a:gd name="T61" fmla="*/ 562 h 562"/>
              <a:gd name="T62" fmla="*/ 168 w 611"/>
              <a:gd name="T63" fmla="*/ 562 h 562"/>
              <a:gd name="T64" fmla="*/ 169 w 611"/>
              <a:gd name="T65" fmla="*/ 562 h 562"/>
              <a:gd name="T66" fmla="*/ 169 w 611"/>
              <a:gd name="T67" fmla="*/ 562 h 562"/>
              <a:gd name="T68" fmla="*/ 175 w 611"/>
              <a:gd name="T69" fmla="*/ 562 h 562"/>
              <a:gd name="T70" fmla="*/ 179 w 611"/>
              <a:gd name="T71" fmla="*/ 559 h 562"/>
              <a:gd name="T72" fmla="*/ 183 w 611"/>
              <a:gd name="T73" fmla="*/ 557 h 562"/>
              <a:gd name="T74" fmla="*/ 187 w 611"/>
              <a:gd name="T75" fmla="*/ 554 h 562"/>
              <a:gd name="T76" fmla="*/ 606 w 611"/>
              <a:gd name="T77" fmla="*/ 38 h 562"/>
              <a:gd name="T78" fmla="*/ 609 w 611"/>
              <a:gd name="T79" fmla="*/ 34 h 562"/>
              <a:gd name="T80" fmla="*/ 611 w 611"/>
              <a:gd name="T81" fmla="*/ 29 h 562"/>
              <a:gd name="T82" fmla="*/ 611 w 611"/>
              <a:gd name="T83" fmla="*/ 25 h 562"/>
              <a:gd name="T84" fmla="*/ 611 w 611"/>
              <a:gd name="T85" fmla="*/ 20 h 562"/>
              <a:gd name="T86" fmla="*/ 611 w 611"/>
              <a:gd name="T87" fmla="*/ 16 h 562"/>
              <a:gd name="T88" fmla="*/ 609 w 611"/>
              <a:gd name="T89" fmla="*/ 12 h 562"/>
              <a:gd name="T90" fmla="*/ 606 w 611"/>
              <a:gd name="T91" fmla="*/ 8 h 562"/>
              <a:gd name="T92" fmla="*/ 602 w 611"/>
              <a:gd name="T93" fmla="*/ 5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11" h="562">
                <a:moveTo>
                  <a:pt x="602" y="5"/>
                </a:moveTo>
                <a:lnTo>
                  <a:pt x="599" y="2"/>
                </a:lnTo>
                <a:lnTo>
                  <a:pt x="594" y="1"/>
                </a:lnTo>
                <a:lnTo>
                  <a:pt x="590" y="0"/>
                </a:lnTo>
                <a:lnTo>
                  <a:pt x="585" y="0"/>
                </a:lnTo>
                <a:lnTo>
                  <a:pt x="580" y="1"/>
                </a:lnTo>
                <a:lnTo>
                  <a:pt x="576" y="2"/>
                </a:lnTo>
                <a:lnTo>
                  <a:pt x="572" y="5"/>
                </a:lnTo>
                <a:lnTo>
                  <a:pt x="569" y="8"/>
                </a:lnTo>
                <a:lnTo>
                  <a:pt x="166" y="503"/>
                </a:lnTo>
                <a:lnTo>
                  <a:pt x="41" y="377"/>
                </a:lnTo>
                <a:lnTo>
                  <a:pt x="38" y="374"/>
                </a:lnTo>
                <a:lnTo>
                  <a:pt x="33" y="372"/>
                </a:lnTo>
                <a:lnTo>
                  <a:pt x="29" y="371"/>
                </a:lnTo>
                <a:lnTo>
                  <a:pt x="24" y="371"/>
                </a:lnTo>
                <a:lnTo>
                  <a:pt x="20" y="371"/>
                </a:lnTo>
                <a:lnTo>
                  <a:pt x="16" y="372"/>
                </a:lnTo>
                <a:lnTo>
                  <a:pt x="11" y="374"/>
                </a:lnTo>
                <a:lnTo>
                  <a:pt x="8" y="377"/>
                </a:lnTo>
                <a:lnTo>
                  <a:pt x="4" y="382"/>
                </a:lnTo>
                <a:lnTo>
                  <a:pt x="2" y="386"/>
                </a:lnTo>
                <a:lnTo>
                  <a:pt x="1" y="390"/>
                </a:lnTo>
                <a:lnTo>
                  <a:pt x="0" y="395"/>
                </a:lnTo>
                <a:lnTo>
                  <a:pt x="1" y="399"/>
                </a:lnTo>
                <a:lnTo>
                  <a:pt x="2" y="404"/>
                </a:lnTo>
                <a:lnTo>
                  <a:pt x="4" y="408"/>
                </a:lnTo>
                <a:lnTo>
                  <a:pt x="8" y="412"/>
                </a:lnTo>
                <a:lnTo>
                  <a:pt x="151" y="556"/>
                </a:lnTo>
                <a:lnTo>
                  <a:pt x="155" y="558"/>
                </a:lnTo>
                <a:lnTo>
                  <a:pt x="159" y="560"/>
                </a:lnTo>
                <a:lnTo>
                  <a:pt x="164" y="562"/>
                </a:lnTo>
                <a:lnTo>
                  <a:pt x="168" y="562"/>
                </a:lnTo>
                <a:lnTo>
                  <a:pt x="169" y="562"/>
                </a:lnTo>
                <a:lnTo>
                  <a:pt x="169" y="562"/>
                </a:lnTo>
                <a:lnTo>
                  <a:pt x="175" y="562"/>
                </a:lnTo>
                <a:lnTo>
                  <a:pt x="179" y="559"/>
                </a:lnTo>
                <a:lnTo>
                  <a:pt x="183" y="557"/>
                </a:lnTo>
                <a:lnTo>
                  <a:pt x="187" y="554"/>
                </a:lnTo>
                <a:lnTo>
                  <a:pt x="606" y="38"/>
                </a:lnTo>
                <a:lnTo>
                  <a:pt x="609" y="34"/>
                </a:lnTo>
                <a:lnTo>
                  <a:pt x="611" y="29"/>
                </a:lnTo>
                <a:lnTo>
                  <a:pt x="611" y="25"/>
                </a:lnTo>
                <a:lnTo>
                  <a:pt x="611" y="20"/>
                </a:lnTo>
                <a:lnTo>
                  <a:pt x="611" y="16"/>
                </a:lnTo>
                <a:lnTo>
                  <a:pt x="609" y="12"/>
                </a:lnTo>
                <a:lnTo>
                  <a:pt x="606" y="8"/>
                </a:lnTo>
                <a:lnTo>
                  <a:pt x="602" y="5"/>
                </a:lnTo>
                <a:close/>
              </a:path>
            </a:pathLst>
          </a:custGeom>
          <a:solidFill>
            <a:schemeClr val="accent1"/>
          </a:solidFill>
          <a:ln w="19050">
            <a:solidFill>
              <a:schemeClr val="tx1"/>
            </a:solidFill>
          </a:ln>
        </p:spPr>
        <p:txBody>
          <a:bodyPr vert="horz" wrap="square" lIns="91440" tIns="45720" rIns="91440" bIns="45720" numCol="1" anchor="t" anchorCtr="0" compatLnSpc="1">
            <a:normAutofit/>
          </a:body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000000"/>
              </a:solidFill>
              <a:effectLst/>
              <a:uLnTx/>
              <a:uFillTx/>
              <a:cs typeface="+mn-ea"/>
              <a:sym typeface="+mn-lt"/>
            </a:endParaRPr>
          </a:p>
        </p:txBody>
      </p:sp>
      <p:cxnSp>
        <p:nvCxnSpPr>
          <p:cNvPr id="9" name="直接连接符 8"/>
          <p:cNvCxnSpPr/>
          <p:nvPr/>
        </p:nvCxnSpPr>
        <p:spPr>
          <a:xfrm>
            <a:off x="1571848" y="2125675"/>
            <a:ext cx="8641079" cy="0"/>
          </a:xfrm>
          <a:prstGeom prst="line">
            <a:avLst/>
          </a:prstGeom>
          <a:ln w="3175" cap="rnd">
            <a:solidFill>
              <a:schemeClr val="bg1">
                <a:lumMod val="75000"/>
              </a:schemeClr>
            </a:solidFill>
            <a:prstDash val="dash"/>
            <a:round/>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10357003" y="5822425"/>
            <a:ext cx="8641079" cy="0"/>
          </a:xfrm>
          <a:prstGeom prst="line">
            <a:avLst/>
          </a:prstGeom>
          <a:ln w="3175" cap="rnd">
            <a:solidFill>
              <a:schemeClr val="bg1">
                <a:lumMod val="75000"/>
              </a:schemeClr>
            </a:solidFill>
            <a:prstDash val="dash"/>
            <a:roun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3" grpId="0" animBg="1"/>
      <p:bldP spid="14" grpId="0"/>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îşḻiḓe">
            <a:extLst>
              <a:ext uri="{FF2B5EF4-FFF2-40B4-BE49-F238E27FC236}">
                <a16:creationId xmlns:a16="http://schemas.microsoft.com/office/drawing/2014/main" id="{1DDA918F-60BB-465F-B229-CA30CB198EF8}"/>
              </a:ext>
            </a:extLst>
          </p:cNvPr>
          <p:cNvSpPr/>
          <p:nvPr/>
        </p:nvSpPr>
        <p:spPr>
          <a:xfrm>
            <a:off x="10582128" y="-1396676"/>
            <a:ext cx="3219744" cy="12858583"/>
          </a:xfrm>
          <a:prstGeom prst="rect">
            <a:avLst/>
          </a:prstGeom>
          <a:solidFill>
            <a:srgbClr val="CEE8E4"/>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000" b="1" i="1" dirty="0">
              <a:solidFill>
                <a:schemeClr val="tx1"/>
              </a:solidFill>
              <a:cs typeface="+mn-ea"/>
              <a:sym typeface="+mn-lt"/>
            </a:endParaRPr>
          </a:p>
        </p:txBody>
      </p:sp>
      <p:sp>
        <p:nvSpPr>
          <p:cNvPr id="2" name="文本框 1">
            <a:extLst>
              <a:ext uri="{FF2B5EF4-FFF2-40B4-BE49-F238E27FC236}">
                <a16:creationId xmlns:a16="http://schemas.microsoft.com/office/drawing/2014/main" id="{C8AC69DA-EFC6-DBA3-C338-847F6348C7F5}"/>
              </a:ext>
            </a:extLst>
          </p:cNvPr>
          <p:cNvSpPr txBox="1"/>
          <p:nvPr/>
        </p:nvSpPr>
        <p:spPr>
          <a:xfrm>
            <a:off x="160946" y="124067"/>
            <a:ext cx="10058400" cy="2123658"/>
          </a:xfrm>
          <a:prstGeom prst="rect">
            <a:avLst/>
          </a:prstGeom>
          <a:noFill/>
        </p:spPr>
        <p:txBody>
          <a:bodyPr wrap="square" rtlCol="0">
            <a:spAutoFit/>
          </a:bodyPr>
          <a:lstStyle/>
          <a:p>
            <a:r>
              <a:rPr lang="en-US" altLang="zh-CN" sz="6600" dirty="0">
                <a:solidFill>
                  <a:srgbClr val="00B0F0"/>
                </a:solidFill>
                <a:latin typeface="Blackadder ITC" panose="04020505051007020D02" pitchFamily="82" charset="0"/>
              </a:rPr>
              <a:t>In this tutorial session, </a:t>
            </a:r>
          </a:p>
          <a:p>
            <a:r>
              <a:rPr lang="en-US" altLang="zh-CN" sz="6600" dirty="0">
                <a:solidFill>
                  <a:srgbClr val="00B0F0"/>
                </a:solidFill>
                <a:latin typeface="Blackadder ITC" panose="04020505051007020D02" pitchFamily="82" charset="0"/>
              </a:rPr>
              <a:t>we will focus on:</a:t>
            </a:r>
            <a:endParaRPr lang="zh-CN" altLang="en-US" sz="6600" dirty="0">
              <a:solidFill>
                <a:srgbClr val="00B0F0"/>
              </a:solidFill>
              <a:latin typeface="Blackadder ITC" panose="04020505051007020D02" pitchFamily="82" charset="0"/>
            </a:endParaRPr>
          </a:p>
        </p:txBody>
      </p:sp>
      <p:sp>
        <p:nvSpPr>
          <p:cNvPr id="5" name="文本框 4">
            <a:extLst>
              <a:ext uri="{FF2B5EF4-FFF2-40B4-BE49-F238E27FC236}">
                <a16:creationId xmlns:a16="http://schemas.microsoft.com/office/drawing/2014/main" id="{5153F97A-79D6-7390-B246-ED181F188BE6}"/>
              </a:ext>
            </a:extLst>
          </p:cNvPr>
          <p:cNvSpPr txBox="1"/>
          <p:nvPr/>
        </p:nvSpPr>
        <p:spPr>
          <a:xfrm>
            <a:off x="280475" y="2651647"/>
            <a:ext cx="9044988" cy="3316742"/>
          </a:xfrm>
          <a:prstGeom prst="rect">
            <a:avLst/>
          </a:prstGeom>
          <a:noFill/>
        </p:spPr>
        <p:txBody>
          <a:bodyPr wrap="square" rtlCol="0">
            <a:spAutoFit/>
          </a:bodyPr>
          <a:lstStyle/>
          <a:p>
            <a:pPr marL="742950" indent="-742950">
              <a:lnSpc>
                <a:spcPct val="150000"/>
              </a:lnSpc>
              <a:buFontTx/>
              <a:buAutoNum type="arabicPeriod"/>
            </a:pPr>
            <a:r>
              <a:rPr lang="en-US" altLang="zh-CN" sz="3600" dirty="0">
                <a:latin typeface="Times New Roman" panose="02020603050405020304" pitchFamily="18" charset="0"/>
                <a:cs typeface="Times New Roman" panose="02020603050405020304" pitchFamily="18" charset="0"/>
              </a:rPr>
              <a:t>Ortho</a:t>
            </a:r>
            <a:r>
              <a:rPr lang="en-US" altLang="zh-CN" sz="3600" dirty="0">
                <a:solidFill>
                  <a:srgbClr val="FF0000"/>
                </a:solidFill>
                <a:latin typeface="Times New Roman" panose="02020603050405020304" pitchFamily="18" charset="0"/>
                <a:cs typeface="Times New Roman" panose="02020603050405020304" pitchFamily="18" charset="0"/>
              </a:rPr>
              <a:t>normal</a:t>
            </a:r>
            <a:r>
              <a:rPr lang="en-US" altLang="zh-CN" sz="3600" dirty="0">
                <a:latin typeface="Times New Roman" panose="02020603050405020304" pitchFamily="18" charset="0"/>
                <a:cs typeface="Times New Roman" panose="02020603050405020304" pitchFamily="18" charset="0"/>
              </a:rPr>
              <a:t> basis &amp; Ortho</a:t>
            </a:r>
            <a:r>
              <a:rPr lang="en-US" altLang="zh-CN" sz="3600" dirty="0">
                <a:solidFill>
                  <a:srgbClr val="FF0000"/>
                </a:solidFill>
                <a:latin typeface="Times New Roman" panose="02020603050405020304" pitchFamily="18" charset="0"/>
                <a:cs typeface="Times New Roman" panose="02020603050405020304" pitchFamily="18" charset="0"/>
              </a:rPr>
              <a:t>gonal</a:t>
            </a:r>
            <a:r>
              <a:rPr lang="en-US" altLang="zh-CN" sz="3600" dirty="0">
                <a:latin typeface="Times New Roman" panose="02020603050405020304" pitchFamily="18" charset="0"/>
                <a:cs typeface="Times New Roman" panose="02020603050405020304" pitchFamily="18" charset="0"/>
              </a:rPr>
              <a:t> Matrix</a:t>
            </a:r>
          </a:p>
          <a:p>
            <a:pPr marL="742950" indent="-742950">
              <a:lnSpc>
                <a:spcPct val="150000"/>
              </a:lnSpc>
              <a:buFontTx/>
              <a:buAutoNum type="arabicPeriod"/>
            </a:pPr>
            <a:r>
              <a:rPr lang="en-US" altLang="zh-CN" sz="3600" dirty="0">
                <a:latin typeface="Times New Roman" panose="02020603050405020304" pitchFamily="18" charset="0"/>
                <a:cs typeface="Times New Roman" panose="02020603050405020304" pitchFamily="18" charset="0"/>
              </a:rPr>
              <a:t>Gram-Schmidt Process</a:t>
            </a:r>
          </a:p>
          <a:p>
            <a:pPr marL="742950" indent="-742950">
              <a:lnSpc>
                <a:spcPct val="150000"/>
              </a:lnSpc>
              <a:buFontTx/>
              <a:buAutoNum type="arabicPeriod"/>
            </a:pPr>
            <a:r>
              <a:rPr lang="en-US" altLang="zh-CN" sz="3600" dirty="0">
                <a:latin typeface="Times New Roman" panose="02020603050405020304" pitchFamily="18" charset="0"/>
                <a:cs typeface="Times New Roman" panose="02020603050405020304" pitchFamily="18" charset="0"/>
              </a:rPr>
              <a:t>Determinant</a:t>
            </a:r>
          </a:p>
          <a:p>
            <a:pPr marL="742950" indent="-742950">
              <a:lnSpc>
                <a:spcPct val="150000"/>
              </a:lnSpc>
              <a:buFontTx/>
              <a:buAutoNum type="arabicPeriod"/>
            </a:pPr>
            <a:r>
              <a:rPr lang="en-US" altLang="zh-CN" sz="3600" dirty="0">
                <a:latin typeface="Times New Roman" panose="02020603050405020304" pitchFamily="18" charset="0"/>
                <a:cs typeface="Times New Roman" panose="02020603050405020304" pitchFamily="18" charset="0"/>
              </a:rPr>
              <a:t>Mid-term</a:t>
            </a:r>
          </a:p>
        </p:txBody>
      </p:sp>
    </p:spTree>
    <p:extLst>
      <p:ext uri="{BB962C8B-B14F-4D97-AF65-F5344CB8AC3E}">
        <p14:creationId xmlns:p14="http://schemas.microsoft.com/office/powerpoint/2010/main" val="64339414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DB9AA46-8EB8-0547-F013-7C9FA6C93CD3}"/>
              </a:ext>
            </a:extLst>
          </p:cNvPr>
          <p:cNvSpPr>
            <a:spLocks noGrp="1"/>
          </p:cNvSpPr>
          <p:nvPr>
            <p:ph type="title"/>
          </p:nvPr>
        </p:nvSpPr>
        <p:spPr>
          <a:xfrm>
            <a:off x="764988" y="89646"/>
            <a:ext cx="10588812" cy="1499657"/>
          </a:xfrm>
        </p:spPr>
        <p:txBody>
          <a:bodyPr/>
          <a:lstStyle/>
          <a:p>
            <a:r>
              <a:rPr lang="en-US" altLang="zh-CN" sz="4800" dirty="0">
                <a:solidFill>
                  <a:srgbClr val="FF0000"/>
                </a:solidFill>
                <a:latin typeface="Blackadder ITC" panose="04020505051007020D02" pitchFamily="82" charset="0"/>
              </a:rPr>
              <a:t>Brief  review </a:t>
            </a:r>
            <a:r>
              <a:rPr lang="en-US" altLang="zh-CN" sz="4800" dirty="0">
                <a:latin typeface="Blackadder ITC" panose="04020505051007020D02" pitchFamily="82" charset="0"/>
              </a:rPr>
              <a:t>for</a:t>
            </a:r>
            <a:r>
              <a:rPr lang="en-US" altLang="zh-CN" sz="4800" dirty="0">
                <a:solidFill>
                  <a:srgbClr val="FF0000"/>
                </a:solidFill>
                <a:latin typeface="Blackadder ITC" panose="04020505051007020D02" pitchFamily="82" charset="0"/>
              </a:rPr>
              <a:t> </a:t>
            </a:r>
            <a:r>
              <a:rPr lang="en-US" altLang="zh-CN" sz="4800" dirty="0">
                <a:solidFill>
                  <a:srgbClr val="00B0F0"/>
                </a:solidFill>
                <a:latin typeface="Blackadder ITC" panose="04020505051007020D02" pitchFamily="82" charset="0"/>
              </a:rPr>
              <a:t>Least square problem</a:t>
            </a:r>
            <a:br>
              <a:rPr lang="en-US" altLang="zh-CN" sz="5400" dirty="0">
                <a:solidFill>
                  <a:srgbClr val="FF0000"/>
                </a:solidFill>
                <a:latin typeface="Blackadder ITC" panose="04020505051007020D02" pitchFamily="82" charset="0"/>
              </a:rPr>
            </a:br>
            <a:r>
              <a:rPr lang="en-US" altLang="zh-CN" sz="2000" dirty="0">
                <a:latin typeface="Blackadder ITC" panose="04020505051007020D02" pitchFamily="82" charset="0"/>
              </a:rPr>
              <a:t>please meticulously read it </a:t>
            </a:r>
            <a:r>
              <a:rPr lang="en-US" altLang="zh-CN" sz="2000" dirty="0">
                <a:solidFill>
                  <a:srgbClr val="FF0000"/>
                </a:solidFill>
                <a:latin typeface="Blackadder ITC" panose="04020505051007020D02" pitchFamily="82" charset="0"/>
              </a:rPr>
              <a:t>if the least square problem is still challenging for you </a:t>
            </a:r>
            <a:r>
              <a:rPr lang="en-US" altLang="zh-CN" sz="2000" dirty="0">
                <a:latin typeface="Blackadder ITC" panose="04020505051007020D02" pitchFamily="82" charset="0"/>
              </a:rPr>
              <a:t>because it takes me more than 1 hour to type it while compressing all the content to a single page and establishing the connection with the previous content.</a:t>
            </a:r>
            <a:br>
              <a:rPr lang="en-US" altLang="zh-CN" sz="5400" dirty="0">
                <a:solidFill>
                  <a:srgbClr val="FF0000"/>
                </a:solidFill>
                <a:latin typeface="Blackadder ITC" panose="04020505051007020D02" pitchFamily="82" charset="0"/>
              </a:rPr>
            </a:br>
            <a:br>
              <a:rPr lang="en-US" altLang="zh-CN" sz="5400" dirty="0">
                <a:solidFill>
                  <a:srgbClr val="FF0000"/>
                </a:solidFill>
                <a:latin typeface="Blackadder ITC" panose="04020505051007020D02" pitchFamily="82" charset="0"/>
              </a:rPr>
            </a:br>
            <a:br>
              <a:rPr lang="en-US" altLang="zh-CN" sz="5400" dirty="0">
                <a:solidFill>
                  <a:srgbClr val="FF0000"/>
                </a:solidFill>
                <a:latin typeface="Blackadder ITC" panose="04020505051007020D02" pitchFamily="82" charset="0"/>
              </a:rPr>
            </a:br>
            <a:endParaRPr lang="zh-CN" altLang="en-US" sz="5400" dirty="0">
              <a:solidFill>
                <a:srgbClr val="FF0000"/>
              </a:solidFill>
            </a:endParaRPr>
          </a:p>
        </p:txBody>
      </p:sp>
      <p:sp>
        <p:nvSpPr>
          <p:cNvPr id="3" name="文本框 2">
            <a:extLst>
              <a:ext uri="{FF2B5EF4-FFF2-40B4-BE49-F238E27FC236}">
                <a16:creationId xmlns:a16="http://schemas.microsoft.com/office/drawing/2014/main" id="{C97C328D-F7F7-40A0-448D-13550137C8AC}"/>
              </a:ext>
            </a:extLst>
          </p:cNvPr>
          <p:cNvSpPr txBox="1"/>
          <p:nvPr/>
        </p:nvSpPr>
        <p:spPr>
          <a:xfrm>
            <a:off x="764988" y="1389836"/>
            <a:ext cx="10913036" cy="5468164"/>
          </a:xfrm>
          <a:prstGeom prst="rect">
            <a:avLst/>
          </a:prstGeom>
          <a:noFill/>
        </p:spPr>
        <p:txBody>
          <a:bodyPr wrap="square" rtlCol="0">
            <a:spAutoFit/>
          </a:bodyPr>
          <a:lstStyle/>
          <a:p>
            <a:r>
              <a:rPr lang="en-US" altLang="zh-CN" sz="3200" dirty="0">
                <a:solidFill>
                  <a:srgbClr val="FF0000"/>
                </a:solidFill>
                <a:latin typeface="Blackadder ITC" panose="04020505051007020D02" pitchFamily="82" charset="0"/>
                <a:cs typeface="Times New Roman" panose="02020603050405020304" pitchFamily="18" charset="0"/>
              </a:rPr>
              <a:t>Step 1: transformation</a:t>
            </a:r>
          </a:p>
          <a:p>
            <a:r>
              <a:rPr lang="en-US" altLang="zh-CN" sz="3200" dirty="0">
                <a:solidFill>
                  <a:srgbClr val="FF0000"/>
                </a:solidFill>
                <a:latin typeface="Blackadder ITC" panose="04020505051007020D02" pitchFamily="82"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min</a:t>
            </a:r>
            <a:r>
              <a:rPr lang="en-US" altLang="zh-CN" sz="2000" dirty="0">
                <a:latin typeface="Aptos" panose="020B0004020202020204" pitchFamily="34"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 Ax − b </a:t>
            </a:r>
            <a:r>
              <a:rPr lang="en-US" altLang="zh-CN" sz="2000" dirty="0">
                <a:latin typeface="Aptos" panose="020B0004020202020204" pitchFamily="34" charset="0"/>
                <a:cs typeface="Times New Roman" panose="02020603050405020304" pitchFamily="18" charset="0"/>
              </a:rPr>
              <a:t>∥</a:t>
            </a:r>
            <a:r>
              <a:rPr lang="en-US" altLang="zh-CN" sz="2000" baseline="30000" dirty="0">
                <a:latin typeface="Aptos" panose="020B0004020202020204" pitchFamily="34" charset="0"/>
                <a:cs typeface="Times New Roman" panose="02020603050405020304" pitchFamily="18" charset="0"/>
              </a:rPr>
              <a:t>2</a:t>
            </a:r>
            <a:r>
              <a:rPr lang="en-US" altLang="zh-CN" sz="2000" baseline="30000" dirty="0">
                <a:solidFill>
                  <a:srgbClr val="FF0000"/>
                </a:solidFill>
                <a:latin typeface="Times New Roman" panose="02020603050405020304" pitchFamily="18" charset="0"/>
                <a:cs typeface="Times New Roman" panose="02020603050405020304" pitchFamily="18" charset="0"/>
              </a:rPr>
              <a:t>    </a:t>
            </a:r>
            <a:r>
              <a:rPr lang="zh-CN" altLang="en-US" sz="2000" dirty="0">
                <a:latin typeface="Times New Roman" panose="02020603050405020304" pitchFamily="18" charset="0"/>
                <a:cs typeface="Times New Roman" panose="02020603050405020304" pitchFamily="18" charset="0"/>
              </a:rPr>
              <a:t>⟺</a:t>
            </a:r>
            <a:r>
              <a:rPr lang="en-US" altLang="zh-CN" sz="2000" dirty="0">
                <a:solidFill>
                  <a:srgbClr val="FF0000"/>
                </a:solidFill>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min </a:t>
            </a:r>
            <a:r>
              <a:rPr lang="en-US" altLang="zh-CN" sz="2000" dirty="0">
                <a:latin typeface="Aptos" panose="020B0004020202020204" pitchFamily="34"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Ax − b</a:t>
            </a:r>
            <a:r>
              <a:rPr lang="en-US" altLang="zh-CN" sz="2000" dirty="0">
                <a:latin typeface="Aptos" panose="020B0004020202020204" pitchFamily="34" charset="0"/>
                <a:cs typeface="Times New Roman" panose="02020603050405020304" pitchFamily="18" charset="0"/>
              </a:rPr>
              <a:t> ∥</a:t>
            </a:r>
            <a:r>
              <a:rPr lang="zh-CN" altLang="en-US" sz="2000" dirty="0">
                <a:latin typeface="Times New Roman" panose="02020603050405020304" pitchFamily="18" charset="0"/>
                <a:cs typeface="Times New Roman" panose="02020603050405020304" pitchFamily="18" charset="0"/>
              </a:rPr>
              <a:t>     ⟺     </a:t>
            </a:r>
            <a:r>
              <a:rPr lang="en-US" altLang="zh-CN" sz="2000" dirty="0">
                <a:latin typeface="Aptos" panose="020B0004020202020204" pitchFamily="34"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Ay − b</a:t>
            </a:r>
            <a:r>
              <a:rPr lang="en-US" altLang="zh-CN" sz="2000" dirty="0">
                <a:latin typeface="Aptos" panose="020B0004020202020204" pitchFamily="34"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 ≤ </a:t>
            </a:r>
            <a:r>
              <a:rPr lang="en-US" altLang="zh-CN" sz="2000" dirty="0">
                <a:latin typeface="Aptos" panose="020B0004020202020204" pitchFamily="34"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Ax − b</a:t>
            </a:r>
            <a:r>
              <a:rPr lang="en-US" altLang="zh-CN" sz="2000" dirty="0">
                <a:latin typeface="Aptos" panose="020B0004020202020204" pitchFamily="34"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  for any x </a:t>
            </a:r>
            <a:endParaRPr lang="en-US" altLang="zh-CN" sz="2000" dirty="0">
              <a:solidFill>
                <a:srgbClr val="FF0000"/>
              </a:solidFill>
              <a:latin typeface="Times New Roman" panose="02020603050405020304" pitchFamily="18" charset="0"/>
              <a:cs typeface="Times New Roman" panose="02020603050405020304" pitchFamily="18" charset="0"/>
            </a:endParaRPr>
          </a:p>
          <a:p>
            <a:r>
              <a:rPr lang="zh-CN" altLang="en-US" sz="3200" dirty="0">
                <a:solidFill>
                  <a:srgbClr val="00B0F0"/>
                </a:solidFill>
                <a:latin typeface="Blackadder ITC" panose="04020505051007020D02" pitchFamily="82" charset="0"/>
                <a:cs typeface="Times New Roman" panose="02020603050405020304" pitchFamily="18" charset="0"/>
              </a:rPr>
              <a:t>  </a:t>
            </a:r>
            <a:r>
              <a:rPr lang="zh-CN" altLang="en-US" sz="2000" dirty="0">
                <a:solidFill>
                  <a:srgbClr val="00B0F0"/>
                </a:solidFill>
                <a:latin typeface="Times New Roman" panose="02020603050405020304" pitchFamily="18" charset="0"/>
                <a:cs typeface="Times New Roman" panose="02020603050405020304" pitchFamily="18" charset="0"/>
              </a:rPr>
              <a:t>         </a:t>
            </a:r>
            <a:r>
              <a:rPr lang="en-US" altLang="zh-CN" sz="2000" dirty="0">
                <a:solidFill>
                  <a:srgbClr val="00B0F0"/>
                </a:solidFill>
                <a:latin typeface="Times New Roman" panose="02020603050405020304" pitchFamily="18" charset="0"/>
                <a:cs typeface="Times New Roman" panose="02020603050405020304" pitchFamily="18" charset="0"/>
              </a:rPr>
              <a:t>(please kindly notice that y is the x that can minimize </a:t>
            </a:r>
            <a:r>
              <a:rPr lang="en-US" altLang="zh-CN" sz="2000" dirty="0">
                <a:solidFill>
                  <a:srgbClr val="00B0F0"/>
                </a:solidFill>
                <a:latin typeface="Aptos" panose="020B0004020202020204" pitchFamily="34" charset="0"/>
                <a:cs typeface="Times New Roman" panose="02020603050405020304" pitchFamily="18" charset="0"/>
              </a:rPr>
              <a:t>∥</a:t>
            </a:r>
            <a:r>
              <a:rPr lang="en-US" altLang="zh-CN" sz="2000" dirty="0">
                <a:solidFill>
                  <a:srgbClr val="00B0F0"/>
                </a:solidFill>
                <a:latin typeface="Times New Roman" panose="02020603050405020304" pitchFamily="18" charset="0"/>
                <a:cs typeface="Times New Roman" panose="02020603050405020304" pitchFamily="18" charset="0"/>
              </a:rPr>
              <a:t>Ax − b</a:t>
            </a:r>
            <a:r>
              <a:rPr lang="en-US" altLang="zh-CN" sz="2000" dirty="0">
                <a:solidFill>
                  <a:srgbClr val="00B0F0"/>
                </a:solidFill>
                <a:latin typeface="Aptos" panose="020B0004020202020204" pitchFamily="34" charset="0"/>
                <a:cs typeface="Times New Roman" panose="02020603050405020304" pitchFamily="18" charset="0"/>
              </a:rPr>
              <a:t> ∥</a:t>
            </a:r>
            <a:r>
              <a:rPr lang="zh-CN" altLang="en-US" sz="2000" dirty="0">
                <a:solidFill>
                  <a:srgbClr val="00B0F0"/>
                </a:solidFill>
                <a:latin typeface="Times New Roman" panose="02020603050405020304" pitchFamily="18" charset="0"/>
                <a:cs typeface="Times New Roman" panose="02020603050405020304" pitchFamily="18" charset="0"/>
              </a:rPr>
              <a:t> </a:t>
            </a:r>
            <a:r>
              <a:rPr lang="en-US" altLang="zh-CN" sz="2000" dirty="0">
                <a:solidFill>
                  <a:srgbClr val="00B0F0"/>
                </a:solidFill>
                <a:latin typeface="Times New Roman" panose="02020603050405020304" pitchFamily="18" charset="0"/>
                <a:cs typeface="Times New Roman" panose="02020603050405020304" pitchFamily="18" charset="0"/>
              </a:rPr>
              <a:t>)</a:t>
            </a:r>
          </a:p>
          <a:p>
            <a:r>
              <a:rPr lang="en-US" altLang="zh-CN" sz="3200" dirty="0">
                <a:solidFill>
                  <a:srgbClr val="FF0000"/>
                </a:solidFill>
                <a:latin typeface="Blackadder ITC" panose="04020505051007020D02" pitchFamily="82" charset="0"/>
                <a:cs typeface="Times New Roman" panose="02020603050405020304" pitchFamily="18" charset="0"/>
              </a:rPr>
              <a:t>Step 2:</a:t>
            </a:r>
            <a:r>
              <a:rPr lang="zh-CN" altLang="en-US" sz="3200" dirty="0">
                <a:solidFill>
                  <a:srgbClr val="FF0000"/>
                </a:solidFill>
                <a:latin typeface="Blackadder ITC" panose="04020505051007020D02" pitchFamily="82" charset="0"/>
                <a:cs typeface="Times New Roman" panose="02020603050405020304" pitchFamily="18" charset="0"/>
              </a:rPr>
              <a:t> </a:t>
            </a:r>
            <a:r>
              <a:rPr lang="en-US" altLang="zh-CN" sz="3200" dirty="0">
                <a:solidFill>
                  <a:srgbClr val="FF0000"/>
                </a:solidFill>
                <a:latin typeface="Blackadder ITC" panose="04020505051007020D02" pitchFamily="82" charset="0"/>
                <a:cs typeface="Times New Roman" panose="02020603050405020304" pitchFamily="18" charset="0"/>
              </a:rPr>
              <a:t>apply orthogonal projection theorem</a:t>
            </a:r>
          </a:p>
          <a:p>
            <a:r>
              <a:rPr lang="en-US" altLang="zh-CN" sz="3200" dirty="0">
                <a:solidFill>
                  <a:srgbClr val="FF0000"/>
                </a:solidFill>
                <a:latin typeface="Blackadder ITC" panose="04020505051007020D02" pitchFamily="82" charset="0"/>
                <a:cs typeface="Times New Roman" panose="02020603050405020304" pitchFamily="18" charset="0"/>
              </a:rPr>
              <a:t>	   </a:t>
            </a:r>
            <a:r>
              <a:rPr lang="en-US" altLang="zh-CN" sz="2000" dirty="0">
                <a:latin typeface="Aptos" panose="020B0004020202020204" pitchFamily="34"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Ay − b</a:t>
            </a:r>
            <a:r>
              <a:rPr lang="en-US" altLang="zh-CN" sz="2000" dirty="0">
                <a:latin typeface="Aptos" panose="020B0004020202020204" pitchFamily="34"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 ≤ </a:t>
            </a:r>
            <a:r>
              <a:rPr lang="en-US" altLang="zh-CN" sz="2000" dirty="0">
                <a:latin typeface="Aptos" panose="020B0004020202020204" pitchFamily="34"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Ax − b</a:t>
            </a:r>
            <a:r>
              <a:rPr lang="en-US" altLang="zh-CN" sz="2000" dirty="0">
                <a:latin typeface="Aptos" panose="020B0004020202020204" pitchFamily="34"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  for Ax </a:t>
            </a:r>
            <a:r>
              <a:rPr lang="zh-CN" altLang="en-US" sz="2000" dirty="0"/>
              <a:t>∈ </a:t>
            </a:r>
            <a:r>
              <a:rPr lang="en-US" altLang="zh-CN" sz="2000" dirty="0">
                <a:latin typeface="Times New Roman" panose="02020603050405020304" pitchFamily="18" charset="0"/>
                <a:cs typeface="Times New Roman" panose="02020603050405020304" pitchFamily="18" charset="0"/>
              </a:rPr>
              <a:t>C(A)     </a:t>
            </a:r>
            <a:r>
              <a:rPr lang="zh-CN" alt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Ay − b</a:t>
            </a:r>
            <a:r>
              <a:rPr lang="en-US" altLang="zh-CN" sz="2000" dirty="0">
                <a:latin typeface="Aptos" panose="020B0004020202020204" pitchFamily="34" charset="0"/>
                <a:cs typeface="Times New Roman" panose="02020603050405020304" pitchFamily="18" charset="0"/>
              </a:rPr>
              <a:t> </a:t>
            </a:r>
            <a:r>
              <a:rPr lang="zh-CN" altLang="en-US" sz="2000" dirty="0"/>
              <a:t>⊥ </a:t>
            </a:r>
            <a:r>
              <a:rPr lang="en-US" altLang="zh-CN" sz="2000" dirty="0">
                <a:latin typeface="Times New Roman" panose="02020603050405020304" pitchFamily="18" charset="0"/>
                <a:cs typeface="Times New Roman" panose="02020603050405020304" pitchFamily="18" charset="0"/>
              </a:rPr>
              <a:t>C(A)</a:t>
            </a:r>
          </a:p>
          <a:p>
            <a:r>
              <a:rPr lang="en-US" altLang="zh-CN" sz="2000" dirty="0">
                <a:solidFill>
                  <a:srgbClr val="00B0F0"/>
                </a:solidFill>
                <a:latin typeface="Times New Roman" panose="02020603050405020304" pitchFamily="18" charset="0"/>
                <a:cs typeface="Times New Roman" panose="02020603050405020304" pitchFamily="18" charset="0"/>
              </a:rPr>
              <a:t>         (Remark 1: the arbitrariness of x gives rise to the random selection of Ax in C(A))</a:t>
            </a:r>
          </a:p>
          <a:p>
            <a:r>
              <a:rPr lang="en-US" altLang="zh-CN" sz="2000" dirty="0">
                <a:solidFill>
                  <a:srgbClr val="00B0F0"/>
                </a:solidFill>
                <a:latin typeface="Times New Roman" panose="02020603050405020304" pitchFamily="18" charset="0"/>
                <a:cs typeface="Times New Roman" panose="02020603050405020304" pitchFamily="18" charset="0"/>
              </a:rPr>
              <a:t>	  (Remark 2: If you are still confused about it, please go to the previous lecture notes.)</a:t>
            </a:r>
          </a:p>
          <a:p>
            <a:r>
              <a:rPr lang="en-US" altLang="zh-CN" sz="2000" dirty="0">
                <a:latin typeface="Times New Roman" panose="02020603050405020304" pitchFamily="18" charset="0"/>
                <a:cs typeface="Times New Roman" panose="02020603050405020304" pitchFamily="18" charset="0"/>
              </a:rPr>
              <a:t> </a:t>
            </a:r>
            <a:r>
              <a:rPr lang="en-US" altLang="zh-CN" sz="3200" dirty="0">
                <a:solidFill>
                  <a:srgbClr val="FF0000"/>
                </a:solidFill>
                <a:latin typeface="Blackadder ITC" panose="04020505051007020D02" pitchFamily="82" charset="0"/>
                <a:cs typeface="Times New Roman" panose="02020603050405020304" pitchFamily="18" charset="0"/>
              </a:rPr>
              <a:t>Step 3: utilize space knowledge</a:t>
            </a:r>
          </a:p>
          <a:p>
            <a:r>
              <a:rPr lang="en-US" altLang="zh-CN" sz="3200" dirty="0">
                <a:solidFill>
                  <a:srgbClr val="FF0000"/>
                </a:solidFill>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Ay − b</a:t>
            </a:r>
            <a:r>
              <a:rPr lang="en-US" altLang="zh-CN" sz="2000" dirty="0">
                <a:latin typeface="Aptos" panose="020B0004020202020204" pitchFamily="34" charset="0"/>
                <a:cs typeface="Times New Roman" panose="02020603050405020304" pitchFamily="18" charset="0"/>
              </a:rPr>
              <a:t> </a:t>
            </a:r>
            <a:r>
              <a:rPr lang="zh-CN" altLang="en-US" sz="2000" dirty="0"/>
              <a:t>⊥ </a:t>
            </a:r>
            <a:r>
              <a:rPr lang="en-US" altLang="zh-CN" sz="2000" dirty="0">
                <a:latin typeface="Times New Roman" panose="02020603050405020304" pitchFamily="18" charset="0"/>
                <a:cs typeface="Times New Roman" panose="02020603050405020304" pitchFamily="18" charset="0"/>
              </a:rPr>
              <a:t>C(A)       </a:t>
            </a:r>
            <a:r>
              <a:rPr lang="zh-CN" alt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Ay – b is in the left null space of A (N(A</a:t>
            </a:r>
            <a:r>
              <a:rPr lang="en-US" altLang="zh-CN" sz="2000" baseline="30000" dirty="0">
                <a:latin typeface="Times New Roman" panose="02020603050405020304" pitchFamily="18" charset="0"/>
                <a:cs typeface="Times New Roman" panose="02020603050405020304" pitchFamily="18" charset="0"/>
              </a:rPr>
              <a:t>T</a:t>
            </a:r>
            <a:r>
              <a:rPr lang="en-US" altLang="zh-CN" sz="2000" dirty="0"/>
              <a:t> ))</a:t>
            </a:r>
            <a:r>
              <a:rPr lang="en-US" altLang="zh-CN" sz="2000" dirty="0">
                <a:latin typeface="Times New Roman" panose="02020603050405020304" pitchFamily="18" charset="0"/>
                <a:cs typeface="Times New Roman" panose="02020603050405020304" pitchFamily="18" charset="0"/>
              </a:rPr>
              <a:t>    </a:t>
            </a: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    A</a:t>
            </a:r>
            <a:r>
              <a:rPr lang="en-US" altLang="zh-CN" sz="2000" baseline="30000" dirty="0">
                <a:latin typeface="Times New Roman" panose="02020603050405020304" pitchFamily="18" charset="0"/>
                <a:cs typeface="Times New Roman" panose="02020603050405020304" pitchFamily="18" charset="0"/>
              </a:rPr>
              <a:t>T</a:t>
            </a:r>
            <a:r>
              <a:rPr lang="en-US" altLang="zh-CN" sz="2000" dirty="0">
                <a:latin typeface="Times New Roman" panose="02020603050405020304" pitchFamily="18" charset="0"/>
                <a:cs typeface="Times New Roman" panose="02020603050405020304" pitchFamily="18" charset="0"/>
              </a:rPr>
              <a:t>(Ay − b ) = 0</a:t>
            </a:r>
          </a:p>
          <a:p>
            <a:r>
              <a:rPr lang="en-US" altLang="zh-CN" sz="2000" dirty="0">
                <a:latin typeface="Times New Roman" panose="02020603050405020304" pitchFamily="18" charset="0"/>
                <a:cs typeface="Times New Roman" panose="02020603050405020304" pitchFamily="18" charset="0"/>
              </a:rPr>
              <a:t>       </a:t>
            </a:r>
            <a:r>
              <a:rPr lang="zh-CN" altLang="en-US" sz="2000" dirty="0">
                <a:solidFill>
                  <a:srgbClr val="00B0F0"/>
                </a:solidFill>
                <a:latin typeface="Times New Roman" panose="02020603050405020304" pitchFamily="18" charset="0"/>
                <a:cs typeface="Times New Roman" panose="02020603050405020304" pitchFamily="18" charset="0"/>
              </a:rPr>
              <a:t>（</a:t>
            </a:r>
            <a:r>
              <a:rPr lang="en-US" altLang="zh-CN" sz="2000" dirty="0">
                <a:solidFill>
                  <a:srgbClr val="00B0F0"/>
                </a:solidFill>
                <a:latin typeface="Times New Roman" panose="02020603050405020304" pitchFamily="18" charset="0"/>
                <a:cs typeface="Times New Roman" panose="02020603050405020304" pitchFamily="18" charset="0"/>
              </a:rPr>
              <a:t>Gloss </a:t>
            </a:r>
            <a:r>
              <a:rPr lang="zh-CN" altLang="en-US" sz="2000" dirty="0">
                <a:solidFill>
                  <a:srgbClr val="00B0F0"/>
                </a:solidFill>
                <a:latin typeface="Times New Roman" panose="02020603050405020304" pitchFamily="18" charset="0"/>
                <a:cs typeface="Times New Roman" panose="02020603050405020304" pitchFamily="18" charset="0"/>
              </a:rPr>
              <a:t>：</a:t>
            </a:r>
            <a:r>
              <a:rPr lang="en-US" altLang="zh-CN" sz="2000" dirty="0">
                <a:solidFill>
                  <a:srgbClr val="00B0F0"/>
                </a:solidFill>
                <a:latin typeface="Times New Roman" panose="02020603050405020304" pitchFamily="18" charset="0"/>
                <a:cs typeface="Times New Roman" panose="02020603050405020304" pitchFamily="18" charset="0"/>
              </a:rPr>
              <a:t>why? Because the left null space of A  (N(A</a:t>
            </a:r>
            <a:r>
              <a:rPr lang="en-US" altLang="zh-CN" sz="2000" baseline="30000" dirty="0">
                <a:solidFill>
                  <a:srgbClr val="00B0F0"/>
                </a:solidFill>
                <a:latin typeface="Times New Roman" panose="02020603050405020304" pitchFamily="18" charset="0"/>
                <a:cs typeface="Times New Roman" panose="02020603050405020304" pitchFamily="18" charset="0"/>
              </a:rPr>
              <a:t>T</a:t>
            </a:r>
            <a:r>
              <a:rPr lang="en-US" altLang="zh-CN" sz="2000" dirty="0">
                <a:solidFill>
                  <a:srgbClr val="00B0F0"/>
                </a:solidFill>
              </a:rPr>
              <a:t> ))</a:t>
            </a:r>
            <a:r>
              <a:rPr lang="en-US" altLang="zh-CN" sz="2000" dirty="0">
                <a:solidFill>
                  <a:srgbClr val="00B0F0"/>
                </a:solidFill>
                <a:latin typeface="Times New Roman" panose="02020603050405020304" pitchFamily="18" charset="0"/>
                <a:cs typeface="Times New Roman" panose="02020603050405020304" pitchFamily="18" charset="0"/>
              </a:rPr>
              <a:t> (A.K.A. the null space of (A</a:t>
            </a:r>
            <a:r>
              <a:rPr lang="en-US" altLang="zh-CN" sz="2000" baseline="30000" dirty="0">
                <a:solidFill>
                  <a:srgbClr val="00B0F0"/>
                </a:solidFill>
                <a:latin typeface="Times New Roman" panose="02020603050405020304" pitchFamily="18" charset="0"/>
                <a:cs typeface="Times New Roman" panose="02020603050405020304" pitchFamily="18" charset="0"/>
              </a:rPr>
              <a:t>T</a:t>
            </a:r>
            <a:r>
              <a:rPr lang="en-US" altLang="zh-CN" sz="2000" dirty="0">
                <a:solidFill>
                  <a:srgbClr val="00B0F0"/>
                </a:solidFill>
              </a:rPr>
              <a:t>))</a:t>
            </a:r>
          </a:p>
          <a:p>
            <a:r>
              <a:rPr lang="en-US" altLang="zh-CN" sz="2000" dirty="0">
                <a:solidFill>
                  <a:srgbClr val="00B0F0"/>
                </a:solidFill>
                <a:latin typeface="Times New Roman" panose="02020603050405020304" pitchFamily="18" charset="0"/>
                <a:cs typeface="Times New Roman" panose="02020603050405020304" pitchFamily="18" charset="0"/>
              </a:rPr>
              <a:t>	    is the orthogonality complement of the Column space of A  (C(A))   )</a:t>
            </a:r>
          </a:p>
          <a:p>
            <a:r>
              <a:rPr lang="en-US" altLang="zh-CN" sz="3200" dirty="0">
                <a:solidFill>
                  <a:srgbClr val="00B0F0"/>
                </a:solidFill>
                <a:latin typeface="Blackadder ITC" panose="04020505051007020D02" pitchFamily="82" charset="0"/>
                <a:cs typeface="Times New Roman" panose="02020603050405020304" pitchFamily="18" charset="0"/>
              </a:rPr>
              <a:t>                                                           Conclusion:</a:t>
            </a:r>
          </a:p>
          <a:p>
            <a:r>
              <a:rPr lang="en-US" altLang="zh-CN" sz="2000" baseline="30000" dirty="0">
                <a:latin typeface="Times New Roman" panose="02020603050405020304" pitchFamily="18" charset="0"/>
                <a:cs typeface="Times New Roman" panose="02020603050405020304" pitchFamily="18" charset="0"/>
              </a:rPr>
              <a:t>                          								</a:t>
            </a:r>
          </a:p>
        </p:txBody>
      </p:sp>
      <p:sp>
        <p:nvSpPr>
          <p:cNvPr id="4" name="文本框 3">
            <a:extLst>
              <a:ext uri="{FF2B5EF4-FFF2-40B4-BE49-F238E27FC236}">
                <a16:creationId xmlns:a16="http://schemas.microsoft.com/office/drawing/2014/main" id="{F9EFA76B-A476-8C91-01DA-4EBF1BC807D1}"/>
              </a:ext>
            </a:extLst>
          </p:cNvPr>
          <p:cNvSpPr txBox="1"/>
          <p:nvPr/>
        </p:nvSpPr>
        <p:spPr>
          <a:xfrm>
            <a:off x="2318870" y="6319681"/>
            <a:ext cx="7697694" cy="646331"/>
          </a:xfrm>
          <a:prstGeom prst="rect">
            <a:avLst/>
          </a:prstGeom>
          <a:noFill/>
        </p:spPr>
        <p:txBody>
          <a:bodyPr wrap="square" rtlCol="0">
            <a:spAutoFit/>
          </a:bodyPr>
          <a:lstStyle/>
          <a:p>
            <a:r>
              <a:rPr lang="en-US" altLang="zh-CN" sz="3600" dirty="0">
                <a:solidFill>
                  <a:srgbClr val="FF0000"/>
                </a:solidFill>
                <a:latin typeface="Times New Roman" panose="02020603050405020304" pitchFamily="18" charset="0"/>
                <a:cs typeface="Times New Roman" panose="02020603050405020304" pitchFamily="18" charset="0"/>
              </a:rPr>
              <a:t>min </a:t>
            </a:r>
            <a:r>
              <a:rPr lang="en-US" altLang="zh-CN" sz="3600" dirty="0">
                <a:solidFill>
                  <a:srgbClr val="FF0000"/>
                </a:solidFill>
                <a:latin typeface="Aptos" panose="020B0004020202020204" pitchFamily="34" charset="0"/>
                <a:cs typeface="Times New Roman" panose="02020603050405020304" pitchFamily="18" charset="0"/>
              </a:rPr>
              <a:t>∥</a:t>
            </a:r>
            <a:r>
              <a:rPr lang="en-US" altLang="zh-CN" sz="3600" dirty="0">
                <a:solidFill>
                  <a:srgbClr val="FF0000"/>
                </a:solidFill>
                <a:latin typeface="Times New Roman" panose="02020603050405020304" pitchFamily="18" charset="0"/>
                <a:cs typeface="Times New Roman" panose="02020603050405020304" pitchFamily="18" charset="0"/>
              </a:rPr>
              <a:t>Ax − b</a:t>
            </a:r>
            <a:r>
              <a:rPr lang="en-US" altLang="zh-CN" sz="3600" dirty="0">
                <a:solidFill>
                  <a:srgbClr val="FF0000"/>
                </a:solidFill>
                <a:latin typeface="Aptos" panose="020B0004020202020204" pitchFamily="34" charset="0"/>
                <a:cs typeface="Times New Roman" panose="02020603050405020304" pitchFamily="18" charset="0"/>
              </a:rPr>
              <a:t> ∥</a:t>
            </a:r>
            <a:r>
              <a:rPr lang="zh-CN" altLang="en-US" sz="3600" dirty="0">
                <a:solidFill>
                  <a:srgbClr val="FF0000"/>
                </a:solidFill>
                <a:latin typeface="Times New Roman" panose="02020603050405020304" pitchFamily="18" charset="0"/>
                <a:cs typeface="Times New Roman" panose="02020603050405020304" pitchFamily="18" charset="0"/>
              </a:rPr>
              <a:t> ⟺  </a:t>
            </a:r>
            <a:r>
              <a:rPr lang="en-US" altLang="zh-CN" sz="3600" dirty="0" err="1">
                <a:solidFill>
                  <a:srgbClr val="FF0000"/>
                </a:solidFill>
                <a:latin typeface="Times New Roman" panose="02020603050405020304" pitchFamily="18" charset="0"/>
                <a:cs typeface="Times New Roman" panose="02020603050405020304" pitchFamily="18" charset="0"/>
              </a:rPr>
              <a:t>A</a:t>
            </a:r>
            <a:r>
              <a:rPr lang="en-US" altLang="zh-CN" sz="3600" baseline="30000" dirty="0" err="1">
                <a:solidFill>
                  <a:srgbClr val="FF0000"/>
                </a:solidFill>
                <a:latin typeface="Times New Roman" panose="02020603050405020304" pitchFamily="18" charset="0"/>
                <a:cs typeface="Times New Roman" panose="02020603050405020304" pitchFamily="18" charset="0"/>
              </a:rPr>
              <a:t>T</a:t>
            </a:r>
            <a:r>
              <a:rPr lang="en-US" altLang="zh-CN" sz="3600" dirty="0" err="1">
                <a:solidFill>
                  <a:srgbClr val="FF0000"/>
                </a:solidFill>
                <a:latin typeface="Times New Roman" panose="02020603050405020304" pitchFamily="18" charset="0"/>
                <a:cs typeface="Times New Roman" panose="02020603050405020304" pitchFamily="18" charset="0"/>
              </a:rPr>
              <a:t>Ay</a:t>
            </a:r>
            <a:r>
              <a:rPr lang="en-US" altLang="zh-CN" sz="3600" dirty="0">
                <a:solidFill>
                  <a:srgbClr val="FF0000"/>
                </a:solidFill>
                <a:latin typeface="Times New Roman" panose="02020603050405020304" pitchFamily="18" charset="0"/>
                <a:cs typeface="Times New Roman" panose="02020603050405020304" pitchFamily="18" charset="0"/>
              </a:rPr>
              <a:t>= </a:t>
            </a:r>
            <a:r>
              <a:rPr lang="en-US" altLang="zh-CN" sz="3600" dirty="0" err="1">
                <a:solidFill>
                  <a:srgbClr val="FF0000"/>
                </a:solidFill>
                <a:latin typeface="Times New Roman" panose="02020603050405020304" pitchFamily="18" charset="0"/>
                <a:cs typeface="Times New Roman" panose="02020603050405020304" pitchFamily="18" charset="0"/>
              </a:rPr>
              <a:t>A</a:t>
            </a:r>
            <a:r>
              <a:rPr lang="en-US" altLang="zh-CN" sz="3600" baseline="30000" dirty="0" err="1">
                <a:solidFill>
                  <a:srgbClr val="FF0000"/>
                </a:solidFill>
                <a:latin typeface="Times New Roman" panose="02020603050405020304" pitchFamily="18" charset="0"/>
                <a:cs typeface="Times New Roman" panose="02020603050405020304" pitchFamily="18" charset="0"/>
              </a:rPr>
              <a:t>T</a:t>
            </a:r>
            <a:r>
              <a:rPr lang="en-US" altLang="zh-CN" sz="3600" dirty="0" err="1">
                <a:solidFill>
                  <a:srgbClr val="FF0000"/>
                </a:solidFill>
                <a:latin typeface="Times New Roman" panose="02020603050405020304" pitchFamily="18" charset="0"/>
                <a:cs typeface="Times New Roman" panose="02020603050405020304" pitchFamily="18" charset="0"/>
              </a:rPr>
              <a:t>b</a:t>
            </a:r>
            <a:r>
              <a:rPr lang="en-US" altLang="zh-CN" sz="3600" dirty="0">
                <a:solidFill>
                  <a:srgbClr val="FF0000"/>
                </a:solidFill>
                <a:latin typeface="Times New Roman" panose="02020603050405020304" pitchFamily="18" charset="0"/>
                <a:cs typeface="Times New Roman" panose="02020603050405020304" pitchFamily="18" charset="0"/>
              </a:rPr>
              <a:t> </a:t>
            </a:r>
            <a:endParaRPr lang="zh-CN" altLang="en-US" sz="3600" dirty="0">
              <a:solidFill>
                <a:srgbClr val="FF0000"/>
              </a:solidFill>
            </a:endParaRPr>
          </a:p>
        </p:txBody>
      </p:sp>
    </p:spTree>
    <p:extLst>
      <p:ext uri="{BB962C8B-B14F-4D97-AF65-F5344CB8AC3E}">
        <p14:creationId xmlns:p14="http://schemas.microsoft.com/office/powerpoint/2010/main" val="254645284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6741C3-5E88-9566-6521-52EAECB2BB02}"/>
              </a:ext>
            </a:extLst>
          </p:cNvPr>
          <p:cNvSpPr>
            <a:spLocks noGrp="1"/>
          </p:cNvSpPr>
          <p:nvPr>
            <p:ph type="title"/>
          </p:nvPr>
        </p:nvSpPr>
        <p:spPr/>
        <p:txBody>
          <a:bodyPr/>
          <a:lstStyle/>
          <a:p>
            <a:r>
              <a:rPr lang="en-US" altLang="zh-CN" sz="5400" dirty="0">
                <a:solidFill>
                  <a:srgbClr val="FF0000"/>
                </a:solidFill>
                <a:latin typeface="Blackadder ITC" panose="04020505051007020D02" pitchFamily="82" charset="0"/>
              </a:rPr>
              <a:t>Ortho</a:t>
            </a:r>
            <a:r>
              <a:rPr lang="en-US" altLang="zh-CN" sz="5400" dirty="0">
                <a:solidFill>
                  <a:srgbClr val="00B0F0"/>
                </a:solidFill>
                <a:latin typeface="Blackadder ITC" panose="04020505051007020D02" pitchFamily="82" charset="0"/>
              </a:rPr>
              <a:t>normal</a:t>
            </a:r>
            <a:r>
              <a:rPr lang="en-US" altLang="zh-CN" sz="5400" dirty="0">
                <a:solidFill>
                  <a:srgbClr val="FF0000"/>
                </a:solidFill>
                <a:latin typeface="Blackadder ITC" panose="04020505051007020D02" pitchFamily="82" charset="0"/>
              </a:rPr>
              <a:t> basis</a:t>
            </a:r>
            <a:endParaRPr lang="zh-CN" altLang="en-US" sz="5400" dirty="0">
              <a:solidFill>
                <a:srgbClr val="FF0000"/>
              </a:solidFill>
              <a:latin typeface="Blackadder ITC" panose="04020505051007020D02" pitchFamily="82" charset="0"/>
            </a:endParaRPr>
          </a:p>
        </p:txBody>
      </p:sp>
      <p:pic>
        <p:nvPicPr>
          <p:cNvPr id="4" name="图片 3">
            <a:extLst>
              <a:ext uri="{FF2B5EF4-FFF2-40B4-BE49-F238E27FC236}">
                <a16:creationId xmlns:a16="http://schemas.microsoft.com/office/drawing/2014/main" id="{D3526110-CD5C-8D3B-6089-D80775EEC5EC}"/>
              </a:ext>
            </a:extLst>
          </p:cNvPr>
          <p:cNvPicPr>
            <a:picLocks noChangeAspect="1"/>
          </p:cNvPicPr>
          <p:nvPr/>
        </p:nvPicPr>
        <p:blipFill rotWithShape="1">
          <a:blip r:embed="rId2">
            <a:extLst>
              <a:ext uri="{28A0092B-C50C-407E-A947-70E740481C1C}">
                <a14:useLocalDpi xmlns:a14="http://schemas.microsoft.com/office/drawing/2010/main" val="0"/>
              </a:ext>
            </a:extLst>
          </a:blip>
          <a:srcRect t="35025"/>
          <a:stretch/>
        </p:blipFill>
        <p:spPr>
          <a:xfrm>
            <a:off x="758469" y="2061883"/>
            <a:ext cx="9125325" cy="711200"/>
          </a:xfrm>
          <a:prstGeom prst="rect">
            <a:avLst/>
          </a:prstGeom>
        </p:spPr>
      </p:pic>
      <p:sp>
        <p:nvSpPr>
          <p:cNvPr id="5" name="文本框 4">
            <a:extLst>
              <a:ext uri="{FF2B5EF4-FFF2-40B4-BE49-F238E27FC236}">
                <a16:creationId xmlns:a16="http://schemas.microsoft.com/office/drawing/2014/main" id="{00C9B5E5-9F96-2169-7BA6-035807033B46}"/>
              </a:ext>
            </a:extLst>
          </p:cNvPr>
          <p:cNvSpPr txBox="1"/>
          <p:nvPr/>
        </p:nvSpPr>
        <p:spPr>
          <a:xfrm>
            <a:off x="758469" y="1350683"/>
            <a:ext cx="3522118" cy="769441"/>
          </a:xfrm>
          <a:prstGeom prst="rect">
            <a:avLst/>
          </a:prstGeom>
          <a:noFill/>
        </p:spPr>
        <p:txBody>
          <a:bodyPr wrap="none" rtlCol="0">
            <a:spAutoFit/>
          </a:bodyPr>
          <a:lstStyle/>
          <a:p>
            <a:r>
              <a:rPr lang="en-US" altLang="zh-CN" sz="4400" dirty="0">
                <a:latin typeface="Times New Roman" panose="02020603050405020304" pitchFamily="18" charset="0"/>
                <a:cs typeface="Times New Roman" panose="02020603050405020304" pitchFamily="18" charset="0"/>
              </a:rPr>
              <a:t>Ortho</a:t>
            </a:r>
            <a:r>
              <a:rPr lang="en-US" altLang="zh-CN" sz="4400" dirty="0">
                <a:solidFill>
                  <a:srgbClr val="00B0F0"/>
                </a:solidFill>
                <a:latin typeface="Times New Roman" panose="02020603050405020304" pitchFamily="18" charset="0"/>
                <a:cs typeface="Times New Roman" panose="02020603050405020304" pitchFamily="18" charset="0"/>
              </a:rPr>
              <a:t>gonal</a:t>
            </a:r>
            <a:r>
              <a:rPr lang="en-US" altLang="zh-CN" sz="4400" dirty="0">
                <a:latin typeface="Times New Roman" panose="02020603050405020304" pitchFamily="18" charset="0"/>
                <a:cs typeface="Times New Roman" panose="02020603050405020304" pitchFamily="18" charset="0"/>
              </a:rPr>
              <a:t> </a:t>
            </a:r>
            <a:r>
              <a:rPr lang="en-US" altLang="zh-CN" sz="4400" dirty="0">
                <a:solidFill>
                  <a:srgbClr val="00B0F0"/>
                </a:solidFill>
                <a:latin typeface="Times New Roman" panose="02020603050405020304" pitchFamily="18" charset="0"/>
                <a:cs typeface="Times New Roman" panose="02020603050405020304" pitchFamily="18" charset="0"/>
              </a:rPr>
              <a:t>set</a:t>
            </a:r>
            <a:endParaRPr lang="zh-CN" altLang="en-US" sz="4400" dirty="0">
              <a:solidFill>
                <a:srgbClr val="00B0F0"/>
              </a:solidFill>
              <a:latin typeface="Times New Roman" panose="02020603050405020304" pitchFamily="18" charset="0"/>
              <a:cs typeface="Times New Roman" panose="02020603050405020304" pitchFamily="18" charset="0"/>
            </a:endParaRPr>
          </a:p>
        </p:txBody>
      </p:sp>
      <p:sp>
        <p:nvSpPr>
          <p:cNvPr id="6" name="文本框 5">
            <a:extLst>
              <a:ext uri="{FF2B5EF4-FFF2-40B4-BE49-F238E27FC236}">
                <a16:creationId xmlns:a16="http://schemas.microsoft.com/office/drawing/2014/main" id="{409C8905-5BD3-DC1D-4B65-6FA2FA4AF06D}"/>
              </a:ext>
            </a:extLst>
          </p:cNvPr>
          <p:cNvSpPr txBox="1"/>
          <p:nvPr/>
        </p:nvSpPr>
        <p:spPr>
          <a:xfrm>
            <a:off x="758469" y="2812633"/>
            <a:ext cx="3866764" cy="769441"/>
          </a:xfrm>
          <a:prstGeom prst="rect">
            <a:avLst/>
          </a:prstGeom>
          <a:noFill/>
        </p:spPr>
        <p:txBody>
          <a:bodyPr wrap="none" rtlCol="0">
            <a:spAutoFit/>
          </a:bodyPr>
          <a:lstStyle/>
          <a:p>
            <a:r>
              <a:rPr lang="en-US" altLang="zh-CN" sz="4400" dirty="0">
                <a:latin typeface="Times New Roman" panose="02020603050405020304" pitchFamily="18" charset="0"/>
                <a:cs typeface="Times New Roman" panose="02020603050405020304" pitchFamily="18" charset="0"/>
              </a:rPr>
              <a:t>Ortho</a:t>
            </a:r>
            <a:r>
              <a:rPr lang="en-US" altLang="zh-CN" sz="4400" dirty="0">
                <a:solidFill>
                  <a:srgbClr val="FF0000"/>
                </a:solidFill>
                <a:latin typeface="Times New Roman" panose="02020603050405020304" pitchFamily="18" charset="0"/>
                <a:cs typeface="Times New Roman" panose="02020603050405020304" pitchFamily="18" charset="0"/>
              </a:rPr>
              <a:t>normal</a:t>
            </a:r>
            <a:r>
              <a:rPr lang="en-US" altLang="zh-CN" sz="4400" dirty="0">
                <a:latin typeface="Times New Roman" panose="02020603050405020304" pitchFamily="18" charset="0"/>
                <a:cs typeface="Times New Roman" panose="02020603050405020304" pitchFamily="18" charset="0"/>
              </a:rPr>
              <a:t> </a:t>
            </a:r>
            <a:r>
              <a:rPr lang="en-US" altLang="zh-CN" sz="4400" dirty="0">
                <a:solidFill>
                  <a:srgbClr val="00B0F0"/>
                </a:solidFill>
                <a:latin typeface="Times New Roman" panose="02020603050405020304" pitchFamily="18" charset="0"/>
                <a:cs typeface="Times New Roman" panose="02020603050405020304" pitchFamily="18" charset="0"/>
              </a:rPr>
              <a:t>set</a:t>
            </a:r>
            <a:endParaRPr lang="zh-CN" altLang="en-US" sz="4400" dirty="0">
              <a:solidFill>
                <a:srgbClr val="00B0F0"/>
              </a:solidFill>
              <a:latin typeface="Times New Roman" panose="02020603050405020304" pitchFamily="18" charset="0"/>
              <a:cs typeface="Times New Roman" panose="02020603050405020304" pitchFamily="18" charset="0"/>
            </a:endParaRPr>
          </a:p>
        </p:txBody>
      </p:sp>
      <p:pic>
        <p:nvPicPr>
          <p:cNvPr id="8" name="图片 7">
            <a:extLst>
              <a:ext uri="{FF2B5EF4-FFF2-40B4-BE49-F238E27FC236}">
                <a16:creationId xmlns:a16="http://schemas.microsoft.com/office/drawing/2014/main" id="{803D732B-BE54-8486-AE30-DB49003944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469" y="3582074"/>
            <a:ext cx="9070422" cy="769441"/>
          </a:xfrm>
          <a:prstGeom prst="rect">
            <a:avLst/>
          </a:prstGeom>
        </p:spPr>
      </p:pic>
      <p:sp>
        <p:nvSpPr>
          <p:cNvPr id="9" name="文本框 8">
            <a:extLst>
              <a:ext uri="{FF2B5EF4-FFF2-40B4-BE49-F238E27FC236}">
                <a16:creationId xmlns:a16="http://schemas.microsoft.com/office/drawing/2014/main" id="{6648EA46-BAA6-2564-ADF8-5A77E6EDE54A}"/>
              </a:ext>
            </a:extLst>
          </p:cNvPr>
          <p:cNvSpPr txBox="1"/>
          <p:nvPr/>
        </p:nvSpPr>
        <p:spPr>
          <a:xfrm>
            <a:off x="758469" y="4351515"/>
            <a:ext cx="4368504" cy="769441"/>
          </a:xfrm>
          <a:prstGeom prst="rect">
            <a:avLst/>
          </a:prstGeom>
          <a:noFill/>
        </p:spPr>
        <p:txBody>
          <a:bodyPr wrap="none" rtlCol="0">
            <a:spAutoFit/>
          </a:bodyPr>
          <a:lstStyle/>
          <a:p>
            <a:r>
              <a:rPr lang="en-US" altLang="zh-CN" sz="4400" dirty="0">
                <a:latin typeface="Times New Roman" panose="02020603050405020304" pitchFamily="18" charset="0"/>
                <a:cs typeface="Times New Roman" panose="02020603050405020304" pitchFamily="18" charset="0"/>
              </a:rPr>
              <a:t>Ortho</a:t>
            </a:r>
            <a:r>
              <a:rPr lang="en-US" altLang="zh-CN" sz="4400" dirty="0">
                <a:solidFill>
                  <a:srgbClr val="FF0000"/>
                </a:solidFill>
                <a:latin typeface="Times New Roman" panose="02020603050405020304" pitchFamily="18" charset="0"/>
                <a:cs typeface="Times New Roman" panose="02020603050405020304" pitchFamily="18" charset="0"/>
              </a:rPr>
              <a:t>normal</a:t>
            </a:r>
            <a:r>
              <a:rPr lang="en-US" altLang="zh-CN" sz="4400" dirty="0">
                <a:latin typeface="Times New Roman" panose="02020603050405020304" pitchFamily="18" charset="0"/>
                <a:cs typeface="Times New Roman" panose="02020603050405020304" pitchFamily="18" charset="0"/>
              </a:rPr>
              <a:t> </a:t>
            </a:r>
            <a:r>
              <a:rPr lang="en-US" altLang="zh-CN" sz="4400" dirty="0">
                <a:solidFill>
                  <a:srgbClr val="FF0000"/>
                </a:solidFill>
                <a:latin typeface="Times New Roman" panose="02020603050405020304" pitchFamily="18" charset="0"/>
                <a:cs typeface="Times New Roman" panose="02020603050405020304" pitchFamily="18" charset="0"/>
              </a:rPr>
              <a:t>basis</a:t>
            </a:r>
            <a:endParaRPr lang="zh-CN" altLang="en-US" sz="4400" dirty="0">
              <a:solidFill>
                <a:srgbClr val="FF0000"/>
              </a:solidFill>
              <a:latin typeface="Times New Roman" panose="02020603050405020304" pitchFamily="18" charset="0"/>
              <a:cs typeface="Times New Roman" panose="02020603050405020304" pitchFamily="18" charset="0"/>
            </a:endParaRPr>
          </a:p>
        </p:txBody>
      </p:sp>
      <p:pic>
        <p:nvPicPr>
          <p:cNvPr id="11" name="图片 10">
            <a:extLst>
              <a:ext uri="{FF2B5EF4-FFF2-40B4-BE49-F238E27FC236}">
                <a16:creationId xmlns:a16="http://schemas.microsoft.com/office/drawing/2014/main" id="{3DA21A33-B7EB-384A-0FB1-A9EC8F9D7C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8469" y="5120956"/>
            <a:ext cx="7767694" cy="1366847"/>
          </a:xfrm>
          <a:prstGeom prst="rect">
            <a:avLst/>
          </a:prstGeom>
        </p:spPr>
      </p:pic>
    </p:spTree>
    <p:extLst>
      <p:ext uri="{BB962C8B-B14F-4D97-AF65-F5344CB8AC3E}">
        <p14:creationId xmlns:p14="http://schemas.microsoft.com/office/powerpoint/2010/main" val="321384556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6741C3-5E88-9566-6521-52EAECB2BB02}"/>
              </a:ext>
            </a:extLst>
          </p:cNvPr>
          <p:cNvSpPr>
            <a:spLocks noGrp="1"/>
          </p:cNvSpPr>
          <p:nvPr>
            <p:ph type="title"/>
          </p:nvPr>
        </p:nvSpPr>
        <p:spPr/>
        <p:txBody>
          <a:bodyPr/>
          <a:lstStyle/>
          <a:p>
            <a:r>
              <a:rPr lang="en-US" altLang="zh-CN" sz="5400" dirty="0">
                <a:solidFill>
                  <a:srgbClr val="FF0000"/>
                </a:solidFill>
                <a:latin typeface="Blackadder ITC" panose="04020505051007020D02" pitchFamily="82" charset="0"/>
              </a:rPr>
              <a:t>Ortho</a:t>
            </a:r>
            <a:r>
              <a:rPr lang="en-US" altLang="zh-CN" sz="5400" dirty="0">
                <a:solidFill>
                  <a:srgbClr val="00B0F0"/>
                </a:solidFill>
                <a:latin typeface="Blackadder ITC" panose="04020505051007020D02" pitchFamily="82" charset="0"/>
              </a:rPr>
              <a:t>gonal</a:t>
            </a:r>
            <a:r>
              <a:rPr lang="en-US" altLang="zh-CN" sz="5400" dirty="0">
                <a:solidFill>
                  <a:srgbClr val="FF0000"/>
                </a:solidFill>
                <a:latin typeface="Blackadder ITC" panose="04020505051007020D02" pitchFamily="82" charset="0"/>
              </a:rPr>
              <a:t> matrix</a:t>
            </a:r>
            <a:endParaRPr lang="zh-CN" altLang="en-US" sz="5400" dirty="0">
              <a:solidFill>
                <a:srgbClr val="FF0000"/>
              </a:solidFill>
              <a:latin typeface="Blackadder ITC" panose="04020505051007020D02" pitchFamily="82" charset="0"/>
            </a:endParaRPr>
          </a:p>
        </p:txBody>
      </p:sp>
      <p:sp>
        <p:nvSpPr>
          <p:cNvPr id="3" name="文本框 2">
            <a:extLst>
              <a:ext uri="{FF2B5EF4-FFF2-40B4-BE49-F238E27FC236}">
                <a16:creationId xmlns:a16="http://schemas.microsoft.com/office/drawing/2014/main" id="{93B4B366-8944-D554-F004-148DC9010B26}"/>
              </a:ext>
            </a:extLst>
          </p:cNvPr>
          <p:cNvSpPr txBox="1"/>
          <p:nvPr/>
        </p:nvSpPr>
        <p:spPr>
          <a:xfrm>
            <a:off x="838200" y="1336745"/>
            <a:ext cx="2693366" cy="707886"/>
          </a:xfrm>
          <a:prstGeom prst="rect">
            <a:avLst/>
          </a:prstGeom>
          <a:noFill/>
        </p:spPr>
        <p:txBody>
          <a:bodyPr wrap="none" rtlCol="0">
            <a:spAutoFit/>
          </a:bodyPr>
          <a:lstStyle/>
          <a:p>
            <a:r>
              <a:rPr lang="en-US" altLang="zh-CN" sz="4000" dirty="0">
                <a:latin typeface="Times New Roman" panose="02020603050405020304" pitchFamily="18" charset="0"/>
                <a:cs typeface="Times New Roman" panose="02020603050405020304" pitchFamily="18" charset="0"/>
              </a:rPr>
              <a:t>1. definition</a:t>
            </a:r>
            <a:endParaRPr lang="zh-CN" altLang="en-US" sz="4000" dirty="0">
              <a:latin typeface="Times New Roman" panose="02020603050405020304" pitchFamily="18" charset="0"/>
              <a:cs typeface="Times New Roman" panose="02020603050405020304" pitchFamily="18" charset="0"/>
            </a:endParaRPr>
          </a:p>
        </p:txBody>
      </p:sp>
      <p:pic>
        <p:nvPicPr>
          <p:cNvPr id="10" name="图片 9">
            <a:extLst>
              <a:ext uri="{FF2B5EF4-FFF2-40B4-BE49-F238E27FC236}">
                <a16:creationId xmlns:a16="http://schemas.microsoft.com/office/drawing/2014/main" id="{8721B375-3270-6514-D214-8D60C1F2A3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199" y="2144706"/>
            <a:ext cx="10048129" cy="1154305"/>
          </a:xfrm>
          <a:prstGeom prst="rect">
            <a:avLst/>
          </a:prstGeom>
        </p:spPr>
      </p:pic>
      <p:sp>
        <p:nvSpPr>
          <p:cNvPr id="12" name="文本框 11">
            <a:extLst>
              <a:ext uri="{FF2B5EF4-FFF2-40B4-BE49-F238E27FC236}">
                <a16:creationId xmlns:a16="http://schemas.microsoft.com/office/drawing/2014/main" id="{0EBD16B5-7494-0259-4C06-10B32836E4B0}"/>
              </a:ext>
            </a:extLst>
          </p:cNvPr>
          <p:cNvSpPr txBox="1"/>
          <p:nvPr/>
        </p:nvSpPr>
        <p:spPr>
          <a:xfrm>
            <a:off x="838199" y="3558990"/>
            <a:ext cx="4985660" cy="707886"/>
          </a:xfrm>
          <a:prstGeom prst="rect">
            <a:avLst/>
          </a:prstGeom>
          <a:noFill/>
        </p:spPr>
        <p:txBody>
          <a:bodyPr wrap="none" rtlCol="0">
            <a:spAutoFit/>
          </a:bodyPr>
          <a:lstStyle/>
          <a:p>
            <a:r>
              <a:rPr lang="en-US" altLang="zh-CN" sz="4000" dirty="0">
                <a:latin typeface="Times New Roman" panose="02020603050405020304" pitchFamily="18" charset="0"/>
                <a:cs typeface="Times New Roman" panose="02020603050405020304" pitchFamily="18" charset="0"/>
              </a:rPr>
              <a:t>2. Equivalent condition</a:t>
            </a:r>
            <a:endParaRPr lang="zh-CN" altLang="en-US" sz="4000" dirty="0">
              <a:latin typeface="Times New Roman" panose="02020603050405020304" pitchFamily="18" charset="0"/>
              <a:cs typeface="Times New Roman" panose="02020603050405020304" pitchFamily="18" charset="0"/>
            </a:endParaRPr>
          </a:p>
        </p:txBody>
      </p:sp>
      <p:pic>
        <p:nvPicPr>
          <p:cNvPr id="14" name="图片 13">
            <a:extLst>
              <a:ext uri="{FF2B5EF4-FFF2-40B4-BE49-F238E27FC236}">
                <a16:creationId xmlns:a16="http://schemas.microsoft.com/office/drawing/2014/main" id="{B2E00EDE-55CC-07D1-132D-7864FE7580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198" y="4266875"/>
            <a:ext cx="10045473" cy="1590065"/>
          </a:xfrm>
          <a:prstGeom prst="rect">
            <a:avLst/>
          </a:prstGeom>
        </p:spPr>
      </p:pic>
      <p:pic>
        <p:nvPicPr>
          <p:cNvPr id="16" name="图片 15">
            <a:extLst>
              <a:ext uri="{FF2B5EF4-FFF2-40B4-BE49-F238E27FC236}">
                <a16:creationId xmlns:a16="http://schemas.microsoft.com/office/drawing/2014/main" id="{2404D378-8506-C376-F723-016F4F0DC3A6}"/>
              </a:ext>
            </a:extLst>
          </p:cNvPr>
          <p:cNvPicPr>
            <a:picLocks noChangeAspect="1"/>
          </p:cNvPicPr>
          <p:nvPr/>
        </p:nvPicPr>
        <p:blipFill rotWithShape="1">
          <a:blip r:embed="rId5">
            <a:extLst>
              <a:ext uri="{28A0092B-C50C-407E-A947-70E740481C1C}">
                <a14:useLocalDpi xmlns:a14="http://schemas.microsoft.com/office/drawing/2010/main" val="0"/>
              </a:ext>
            </a:extLst>
          </a:blip>
          <a:srcRect t="22110" b="26745"/>
          <a:stretch/>
        </p:blipFill>
        <p:spPr>
          <a:xfrm>
            <a:off x="7125445" y="5290661"/>
            <a:ext cx="3035312" cy="461188"/>
          </a:xfrm>
          <a:prstGeom prst="rect">
            <a:avLst/>
          </a:prstGeom>
        </p:spPr>
      </p:pic>
      <p:sp>
        <p:nvSpPr>
          <p:cNvPr id="17" name="文本框 16">
            <a:extLst>
              <a:ext uri="{FF2B5EF4-FFF2-40B4-BE49-F238E27FC236}">
                <a16:creationId xmlns:a16="http://schemas.microsoft.com/office/drawing/2014/main" id="{A830E56A-5670-4614-D8CB-5102B7C764C8}"/>
              </a:ext>
            </a:extLst>
          </p:cNvPr>
          <p:cNvSpPr txBox="1"/>
          <p:nvPr/>
        </p:nvSpPr>
        <p:spPr>
          <a:xfrm>
            <a:off x="838198" y="6258287"/>
            <a:ext cx="9741769" cy="461665"/>
          </a:xfrm>
          <a:prstGeom prst="rect">
            <a:avLst/>
          </a:prstGeom>
          <a:noFill/>
        </p:spPr>
        <p:txBody>
          <a:bodyPr wrap="none" rtlCol="0">
            <a:spAutoFit/>
          </a:bodyPr>
          <a:lstStyle/>
          <a:p>
            <a:r>
              <a:rPr lang="en-US" altLang="zh-CN" sz="2400" dirty="0">
                <a:latin typeface="Blackadder ITC" panose="04020505051007020D02" pitchFamily="82" charset="0"/>
              </a:rPr>
              <a:t>Orthogonality </a:t>
            </a:r>
            <a:r>
              <a:rPr lang="en-US" altLang="zh-CN" sz="2400" dirty="0">
                <a:latin typeface="Blackadder ITC" panose="04020505051007020D02" pitchFamily="82" charset="0"/>
                <a:sym typeface="Wingdings" panose="05000000000000000000" pitchFamily="2" charset="2"/>
              </a:rPr>
              <a:t> Orthogonal set  orthonormal set  orthonormal basis  orthogonal matrix </a:t>
            </a:r>
            <a:endParaRPr lang="zh-CN" altLang="en-US" sz="2400" dirty="0">
              <a:latin typeface="Blackadder ITC" panose="04020505051007020D02" pitchFamily="82" charset="0"/>
            </a:endParaRPr>
          </a:p>
        </p:txBody>
      </p:sp>
      <p:sp>
        <p:nvSpPr>
          <p:cNvPr id="18" name="文本框 17">
            <a:extLst>
              <a:ext uri="{FF2B5EF4-FFF2-40B4-BE49-F238E27FC236}">
                <a16:creationId xmlns:a16="http://schemas.microsoft.com/office/drawing/2014/main" id="{FF1C5EEF-9A13-72E3-474F-EC2F28AC1962}"/>
              </a:ext>
            </a:extLst>
          </p:cNvPr>
          <p:cNvSpPr txBox="1"/>
          <p:nvPr/>
        </p:nvSpPr>
        <p:spPr>
          <a:xfrm>
            <a:off x="908423" y="5946589"/>
            <a:ext cx="3142207" cy="461665"/>
          </a:xfrm>
          <a:prstGeom prst="rect">
            <a:avLst/>
          </a:prstGeom>
          <a:noFill/>
        </p:spPr>
        <p:txBody>
          <a:bodyPr wrap="none" rtlCol="0">
            <a:spAutoFit/>
          </a:bodyPr>
          <a:lstStyle/>
          <a:p>
            <a:r>
              <a:rPr lang="en-US" altLang="zh-CN" sz="2400" dirty="0">
                <a:solidFill>
                  <a:srgbClr val="FF0000"/>
                </a:solidFill>
                <a:latin typeface="Blackadder ITC" panose="04020505051007020D02" pitchFamily="82" charset="0"/>
              </a:rPr>
              <a:t>Correlation</a:t>
            </a:r>
            <a:r>
              <a:rPr lang="en-US" altLang="zh-CN" sz="2400" dirty="0">
                <a:latin typeface="Blackadder ITC" panose="04020505051007020D02" pitchFamily="82" charset="0"/>
              </a:rPr>
              <a:t> between concepts:</a:t>
            </a:r>
            <a:endParaRPr lang="zh-CN" altLang="en-US" sz="2400" dirty="0">
              <a:latin typeface="Blackadder ITC" panose="04020505051007020D02" pitchFamily="82" charset="0"/>
            </a:endParaRPr>
          </a:p>
        </p:txBody>
      </p:sp>
    </p:spTree>
    <p:extLst>
      <p:ext uri="{BB962C8B-B14F-4D97-AF65-F5344CB8AC3E}">
        <p14:creationId xmlns:p14="http://schemas.microsoft.com/office/powerpoint/2010/main" val="375083087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E34764-4575-8994-A8DB-06D29E4702F7}"/>
              </a:ext>
            </a:extLst>
          </p:cNvPr>
          <p:cNvSpPr>
            <a:spLocks noGrp="1"/>
          </p:cNvSpPr>
          <p:nvPr>
            <p:ph type="title"/>
          </p:nvPr>
        </p:nvSpPr>
        <p:spPr>
          <a:xfrm>
            <a:off x="812800" y="879101"/>
            <a:ext cx="10515600" cy="1325563"/>
          </a:xfrm>
        </p:spPr>
        <p:txBody>
          <a:bodyPr/>
          <a:lstStyle/>
          <a:p>
            <a:r>
              <a:rPr lang="en-US" altLang="zh-CN" dirty="0">
                <a:latin typeface="Blackadder ITC" panose="04020505051007020D02" pitchFamily="82" charset="0"/>
              </a:rPr>
              <a:t>Ortho</a:t>
            </a:r>
            <a:r>
              <a:rPr lang="en-US" altLang="zh-CN" dirty="0">
                <a:solidFill>
                  <a:srgbClr val="FF0000"/>
                </a:solidFill>
                <a:latin typeface="Blackadder ITC" panose="04020505051007020D02" pitchFamily="82" charset="0"/>
              </a:rPr>
              <a:t>gonal</a:t>
            </a:r>
            <a:r>
              <a:rPr lang="en-US" altLang="zh-CN" dirty="0">
                <a:latin typeface="Blackadder ITC" panose="04020505051007020D02" pitchFamily="82" charset="0"/>
              </a:rPr>
              <a:t>       versus             Ortho</a:t>
            </a:r>
            <a:r>
              <a:rPr lang="en-US" altLang="zh-CN" dirty="0">
                <a:solidFill>
                  <a:srgbClr val="FF0000"/>
                </a:solidFill>
                <a:latin typeface="Blackadder ITC" panose="04020505051007020D02" pitchFamily="82" charset="0"/>
              </a:rPr>
              <a:t>normal</a:t>
            </a:r>
            <a:br>
              <a:rPr lang="en-US" altLang="zh-CN" dirty="0">
                <a:solidFill>
                  <a:srgbClr val="FF0000"/>
                </a:solidFill>
                <a:latin typeface="Blackadder ITC" panose="04020505051007020D02" pitchFamily="82" charset="0"/>
              </a:rPr>
            </a:br>
            <a:endParaRPr lang="zh-CN" altLang="en-US" dirty="0">
              <a:latin typeface="Blackadder ITC" panose="04020505051007020D02" pitchFamily="82" charset="0"/>
            </a:endParaRPr>
          </a:p>
        </p:txBody>
      </p:sp>
      <p:sp>
        <p:nvSpPr>
          <p:cNvPr id="3" name="文本框 2">
            <a:extLst>
              <a:ext uri="{FF2B5EF4-FFF2-40B4-BE49-F238E27FC236}">
                <a16:creationId xmlns:a16="http://schemas.microsoft.com/office/drawing/2014/main" id="{E5D49FF0-533A-8FCB-8573-CE37D08A6E69}"/>
              </a:ext>
            </a:extLst>
          </p:cNvPr>
          <p:cNvSpPr txBox="1"/>
          <p:nvPr/>
        </p:nvSpPr>
        <p:spPr>
          <a:xfrm>
            <a:off x="838200" y="1458260"/>
            <a:ext cx="6962162" cy="1200329"/>
          </a:xfrm>
          <a:prstGeom prst="rect">
            <a:avLst/>
          </a:prstGeom>
          <a:noFill/>
        </p:spPr>
        <p:txBody>
          <a:bodyPr wrap="none" rtlCol="0">
            <a:spAutoFit/>
          </a:bodyPr>
          <a:lstStyle/>
          <a:p>
            <a:r>
              <a:rPr lang="en-US" altLang="zh-CN" sz="3600" dirty="0">
                <a:latin typeface="Times New Roman" panose="02020603050405020304" pitchFamily="18" charset="0"/>
                <a:cs typeface="Times New Roman" panose="02020603050405020304" pitchFamily="18" charset="0"/>
              </a:rPr>
              <a:t>Semantically,</a:t>
            </a:r>
          </a:p>
          <a:p>
            <a:r>
              <a:rPr lang="en-US" altLang="zh-CN" sz="3600" dirty="0">
                <a:solidFill>
                  <a:srgbClr val="FF0000"/>
                </a:solidFill>
                <a:latin typeface="Times New Roman" panose="02020603050405020304" pitchFamily="18" charset="0"/>
                <a:cs typeface="Times New Roman" panose="02020603050405020304" pitchFamily="18" charset="0"/>
              </a:rPr>
              <a:t>Ortho</a:t>
            </a:r>
            <a:r>
              <a:rPr lang="en-US" altLang="zh-CN" sz="3600" dirty="0">
                <a:solidFill>
                  <a:srgbClr val="00B0F0"/>
                </a:solidFill>
                <a:latin typeface="Times New Roman" panose="02020603050405020304" pitchFamily="18" charset="0"/>
                <a:cs typeface="Times New Roman" panose="02020603050405020304" pitchFamily="18" charset="0"/>
              </a:rPr>
              <a:t>normal</a:t>
            </a:r>
            <a:r>
              <a:rPr lang="en-US" altLang="zh-CN" sz="3600" dirty="0">
                <a:latin typeface="Times New Roman" panose="02020603050405020304" pitchFamily="18" charset="0"/>
                <a:cs typeface="Times New Roman" panose="02020603050405020304" pitchFamily="18" charset="0"/>
              </a:rPr>
              <a:t> = </a:t>
            </a:r>
            <a:r>
              <a:rPr lang="en-US" altLang="zh-CN" sz="3600" dirty="0">
                <a:solidFill>
                  <a:srgbClr val="FF0000"/>
                </a:solidFill>
                <a:latin typeface="Times New Roman" panose="02020603050405020304" pitchFamily="18" charset="0"/>
                <a:cs typeface="Times New Roman" panose="02020603050405020304" pitchFamily="18" charset="0"/>
              </a:rPr>
              <a:t>Orthogonal </a:t>
            </a:r>
            <a:r>
              <a:rPr lang="en-US" altLang="zh-CN" sz="3600" dirty="0">
                <a:latin typeface="Times New Roman" panose="02020603050405020304" pitchFamily="18" charset="0"/>
                <a:cs typeface="Times New Roman" panose="02020603050405020304" pitchFamily="18" charset="0"/>
              </a:rPr>
              <a:t>+ </a:t>
            </a:r>
            <a:r>
              <a:rPr lang="en-US" altLang="zh-CN" sz="3600" dirty="0">
                <a:solidFill>
                  <a:srgbClr val="00B0F0"/>
                </a:solidFill>
                <a:latin typeface="Times New Roman" panose="02020603050405020304" pitchFamily="18" charset="0"/>
                <a:cs typeface="Times New Roman" panose="02020603050405020304" pitchFamily="18" charset="0"/>
              </a:rPr>
              <a:t>normal</a:t>
            </a:r>
          </a:p>
        </p:txBody>
      </p:sp>
      <p:sp>
        <p:nvSpPr>
          <p:cNvPr id="5" name="文本框 4">
            <a:extLst>
              <a:ext uri="{FF2B5EF4-FFF2-40B4-BE49-F238E27FC236}">
                <a16:creationId xmlns:a16="http://schemas.microsoft.com/office/drawing/2014/main" id="{4B1459BE-549C-7A97-068A-D1A8A0058DBB}"/>
              </a:ext>
            </a:extLst>
          </p:cNvPr>
          <p:cNvSpPr txBox="1"/>
          <p:nvPr/>
        </p:nvSpPr>
        <p:spPr>
          <a:xfrm>
            <a:off x="838200" y="3657602"/>
            <a:ext cx="6660798" cy="769441"/>
          </a:xfrm>
          <a:prstGeom prst="rect">
            <a:avLst/>
          </a:prstGeom>
          <a:noFill/>
        </p:spPr>
        <p:txBody>
          <a:bodyPr wrap="none" rtlCol="0">
            <a:spAutoFit/>
          </a:bodyPr>
          <a:lstStyle/>
          <a:p>
            <a:r>
              <a:rPr lang="en-US" altLang="zh-CN" sz="4400" dirty="0">
                <a:latin typeface="Blackadder ITC" panose="04020505051007020D02" pitchFamily="82" charset="0"/>
              </a:rPr>
              <a:t>Set                       versus            Basis   </a:t>
            </a:r>
            <a:endParaRPr lang="zh-CN" altLang="en-US" sz="4400" dirty="0">
              <a:latin typeface="Blackadder ITC" panose="04020505051007020D02" pitchFamily="82" charset="0"/>
            </a:endParaRPr>
          </a:p>
        </p:txBody>
      </p:sp>
      <p:sp>
        <p:nvSpPr>
          <p:cNvPr id="6" name="文本框 5">
            <a:extLst>
              <a:ext uri="{FF2B5EF4-FFF2-40B4-BE49-F238E27FC236}">
                <a16:creationId xmlns:a16="http://schemas.microsoft.com/office/drawing/2014/main" id="{037F8AFC-8CEE-4B16-749E-274C4F2EA070}"/>
              </a:ext>
            </a:extLst>
          </p:cNvPr>
          <p:cNvSpPr txBox="1"/>
          <p:nvPr/>
        </p:nvSpPr>
        <p:spPr>
          <a:xfrm>
            <a:off x="890494" y="4374776"/>
            <a:ext cx="11508279" cy="2062103"/>
          </a:xfrm>
          <a:prstGeom prst="rect">
            <a:avLst/>
          </a:prstGeom>
          <a:noFill/>
        </p:spPr>
        <p:txBody>
          <a:bodyPr wrap="none" rtlCol="0">
            <a:spAutoFit/>
          </a:bodyPr>
          <a:lstStyle/>
          <a:p>
            <a:r>
              <a:rPr lang="en-US" altLang="zh-CN" sz="3200" dirty="0">
                <a:latin typeface="Times New Roman" panose="02020603050405020304" pitchFamily="18" charset="0"/>
                <a:cs typeface="Times New Roman" panose="02020603050405020304" pitchFamily="18" charset="0"/>
              </a:rPr>
              <a:t>Similarly,</a:t>
            </a:r>
          </a:p>
          <a:p>
            <a:r>
              <a:rPr lang="en-US" altLang="zh-CN" sz="3200" dirty="0">
                <a:latin typeface="Times New Roman" panose="02020603050405020304" pitchFamily="18" charset="0"/>
                <a:cs typeface="Times New Roman" panose="02020603050405020304" pitchFamily="18" charset="0"/>
              </a:rPr>
              <a:t>Basis =Set(all the elements within the sets belong to the space)</a:t>
            </a:r>
          </a:p>
          <a:p>
            <a:r>
              <a:rPr lang="en-US" altLang="zh-CN" sz="3200" dirty="0">
                <a:latin typeface="Times New Roman" panose="02020603050405020304" pitchFamily="18" charset="0"/>
                <a:cs typeface="Times New Roman" panose="02020603050405020304" pitchFamily="18" charset="0"/>
              </a:rPr>
              <a:t>         + Span(all the elements within the set span the space)</a:t>
            </a:r>
          </a:p>
          <a:p>
            <a:r>
              <a:rPr lang="en-US" altLang="zh-CN" sz="3200" dirty="0">
                <a:latin typeface="Times New Roman" panose="02020603050405020304" pitchFamily="18" charset="0"/>
                <a:cs typeface="Times New Roman" panose="02020603050405020304" pitchFamily="18" charset="0"/>
              </a:rPr>
              <a:t>         + Linear independence(all the elements within the set are LI) </a:t>
            </a:r>
          </a:p>
        </p:txBody>
      </p:sp>
    </p:spTree>
    <p:extLst>
      <p:ext uri="{BB962C8B-B14F-4D97-AF65-F5344CB8AC3E}">
        <p14:creationId xmlns:p14="http://schemas.microsoft.com/office/powerpoint/2010/main" val="176552088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6741C3-5E88-9566-6521-52EAECB2BB02}"/>
              </a:ext>
            </a:extLst>
          </p:cNvPr>
          <p:cNvSpPr>
            <a:spLocks noGrp="1"/>
          </p:cNvSpPr>
          <p:nvPr>
            <p:ph type="title"/>
          </p:nvPr>
        </p:nvSpPr>
        <p:spPr/>
        <p:txBody>
          <a:bodyPr/>
          <a:lstStyle/>
          <a:p>
            <a:r>
              <a:rPr lang="en-US" altLang="zh-CN" sz="5400" dirty="0">
                <a:solidFill>
                  <a:srgbClr val="FF0000"/>
                </a:solidFill>
                <a:latin typeface="Blackadder ITC" panose="04020505051007020D02" pitchFamily="82" charset="0"/>
              </a:rPr>
              <a:t>Exercise 1</a:t>
            </a:r>
            <a:endParaRPr lang="zh-CN" altLang="en-US" sz="5400" dirty="0">
              <a:solidFill>
                <a:srgbClr val="FF0000"/>
              </a:solidFill>
              <a:latin typeface="Blackadder ITC" panose="04020505051007020D02" pitchFamily="82" charset="0"/>
            </a:endParaRPr>
          </a:p>
        </p:txBody>
      </p:sp>
      <p:pic>
        <p:nvPicPr>
          <p:cNvPr id="7" name="图片 6">
            <a:extLst>
              <a:ext uri="{FF2B5EF4-FFF2-40B4-BE49-F238E27FC236}">
                <a16:creationId xmlns:a16="http://schemas.microsoft.com/office/drawing/2014/main" id="{C78A6D78-C981-8B22-0B4D-D51C32496279}"/>
              </a:ext>
            </a:extLst>
          </p:cNvPr>
          <p:cNvPicPr>
            <a:picLocks noChangeAspect="1"/>
          </p:cNvPicPr>
          <p:nvPr/>
        </p:nvPicPr>
        <p:blipFill rotWithShape="1">
          <a:blip r:embed="rId2">
            <a:extLst>
              <a:ext uri="{28A0092B-C50C-407E-A947-70E740481C1C}">
                <a14:useLocalDpi xmlns:a14="http://schemas.microsoft.com/office/drawing/2010/main" val="0"/>
              </a:ext>
            </a:extLst>
          </a:blip>
          <a:srcRect l="7912"/>
          <a:stretch/>
        </p:blipFill>
        <p:spPr>
          <a:xfrm>
            <a:off x="1308846" y="2071357"/>
            <a:ext cx="10044953" cy="1699796"/>
          </a:xfrm>
          <a:prstGeom prst="rect">
            <a:avLst/>
          </a:prstGeom>
        </p:spPr>
      </p:pic>
      <p:sp>
        <p:nvSpPr>
          <p:cNvPr id="10" name="文本框 9">
            <a:extLst>
              <a:ext uri="{FF2B5EF4-FFF2-40B4-BE49-F238E27FC236}">
                <a16:creationId xmlns:a16="http://schemas.microsoft.com/office/drawing/2014/main" id="{ECA50B04-9CE5-D0FF-269F-DDFFB6B84DFC}"/>
              </a:ext>
            </a:extLst>
          </p:cNvPr>
          <p:cNvSpPr txBox="1"/>
          <p:nvPr/>
        </p:nvSpPr>
        <p:spPr>
          <a:xfrm>
            <a:off x="1225176" y="4320988"/>
            <a:ext cx="9866804" cy="954107"/>
          </a:xfrm>
          <a:prstGeom prst="rect">
            <a:avLst/>
          </a:prstGeom>
          <a:noFill/>
        </p:spPr>
        <p:txBody>
          <a:bodyPr wrap="none" rtlCol="0">
            <a:spAutoFit/>
          </a:bodyPr>
          <a:lstStyle/>
          <a:p>
            <a:r>
              <a:rPr lang="en-US" altLang="zh-CN" sz="2800" dirty="0">
                <a:latin typeface="Blackadder ITC" panose="04020505051007020D02" pitchFamily="82" charset="0"/>
              </a:rPr>
              <a:t>Please notice that </a:t>
            </a:r>
            <a:r>
              <a:rPr lang="en-US" altLang="zh-CN" sz="2800" dirty="0">
                <a:solidFill>
                  <a:srgbClr val="FF0000"/>
                </a:solidFill>
                <a:latin typeface="Blackadder ITC" panose="04020505051007020D02" pitchFamily="82" charset="0"/>
              </a:rPr>
              <a:t>the reflection matrix Q </a:t>
            </a:r>
            <a:r>
              <a:rPr lang="en-US" altLang="zh-CN" sz="2800" dirty="0">
                <a:latin typeface="Blackadder ITC" panose="04020505051007020D02" pitchFamily="82" charset="0"/>
              </a:rPr>
              <a:t>here</a:t>
            </a:r>
            <a:r>
              <a:rPr lang="en-US" altLang="zh-CN" sz="2800" dirty="0">
                <a:solidFill>
                  <a:srgbClr val="FF0000"/>
                </a:solidFill>
                <a:latin typeface="Blackadder ITC" panose="04020505051007020D02" pitchFamily="82" charset="0"/>
              </a:rPr>
              <a:t> is a special orthogonal matrix </a:t>
            </a:r>
            <a:r>
              <a:rPr lang="en-US" altLang="zh-CN" sz="2800" dirty="0">
                <a:latin typeface="Blackadder ITC" panose="04020505051007020D02" pitchFamily="82" charset="0"/>
              </a:rPr>
              <a:t>with</a:t>
            </a:r>
          </a:p>
          <a:p>
            <a:pPr algn="ctr"/>
            <a:r>
              <a:rPr lang="en-US" altLang="zh-CN" sz="2800" dirty="0">
                <a:solidFill>
                  <a:srgbClr val="FF0000"/>
                </a:solidFill>
                <a:latin typeface="Times New Roman" panose="02020603050405020304" pitchFamily="18" charset="0"/>
                <a:cs typeface="Times New Roman" panose="02020603050405020304" pitchFamily="18" charset="0"/>
              </a:rPr>
              <a:t>Q=Q</a:t>
            </a:r>
            <a:r>
              <a:rPr lang="en-US" altLang="zh-CN" sz="2800" baseline="30000" dirty="0">
                <a:solidFill>
                  <a:srgbClr val="FF0000"/>
                </a:solidFill>
                <a:latin typeface="Times New Roman" panose="02020603050405020304" pitchFamily="18" charset="0"/>
                <a:cs typeface="Times New Roman" panose="02020603050405020304" pitchFamily="18" charset="0"/>
              </a:rPr>
              <a:t>T</a:t>
            </a:r>
            <a:r>
              <a:rPr lang="en-US" altLang="zh-CN" sz="2800" dirty="0">
                <a:solidFill>
                  <a:srgbClr val="FF0000"/>
                </a:solidFill>
                <a:latin typeface="Times New Roman" panose="02020603050405020304" pitchFamily="18" charset="0"/>
                <a:cs typeface="Times New Roman" panose="02020603050405020304" pitchFamily="18" charset="0"/>
              </a:rPr>
              <a:t>=Q</a:t>
            </a:r>
            <a:r>
              <a:rPr lang="en-US" altLang="zh-CN" sz="2800" baseline="30000" dirty="0">
                <a:solidFill>
                  <a:srgbClr val="FF0000"/>
                </a:solidFill>
                <a:latin typeface="Times New Roman" panose="02020603050405020304" pitchFamily="18" charset="0"/>
                <a:cs typeface="Times New Roman" panose="02020603050405020304" pitchFamily="18" charset="0"/>
              </a:rPr>
              <a:t>-1</a:t>
            </a:r>
            <a:endParaRPr lang="zh-CN" alt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168703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C0C09DA-7BE9-2678-12BC-C6E9C4A18948}"/>
              </a:ext>
            </a:extLst>
          </p:cNvPr>
          <p:cNvSpPr>
            <a:spLocks noGrp="1"/>
          </p:cNvSpPr>
          <p:nvPr>
            <p:ph type="title"/>
          </p:nvPr>
        </p:nvSpPr>
        <p:spPr/>
        <p:txBody>
          <a:bodyPr/>
          <a:lstStyle/>
          <a:p>
            <a:r>
              <a:rPr lang="en-US" altLang="zh-CN" sz="3600" dirty="0">
                <a:solidFill>
                  <a:srgbClr val="FF0000"/>
                </a:solidFill>
                <a:latin typeface="Pristina" panose="03060402040406080204" pitchFamily="66" charset="0"/>
              </a:rPr>
              <a:t>In case you are interested in the reflection matrix: </a:t>
            </a:r>
            <a:r>
              <a:rPr lang="en-US" altLang="zh-CN" sz="3600" dirty="0">
                <a:solidFill>
                  <a:srgbClr val="00B0F0"/>
                </a:solidFill>
                <a:latin typeface="Pristina" panose="03060402040406080204" pitchFamily="66" charset="0"/>
              </a:rPr>
              <a:t>(supplementary)</a:t>
            </a:r>
            <a:br>
              <a:rPr lang="en-US" altLang="zh-CN" dirty="0">
                <a:solidFill>
                  <a:srgbClr val="FF0000"/>
                </a:solidFill>
                <a:latin typeface="Pristina" panose="03060402040406080204" pitchFamily="66" charset="0"/>
              </a:rPr>
            </a:br>
            <a:r>
              <a:rPr lang="en-US" altLang="zh-CN" dirty="0">
                <a:solidFill>
                  <a:srgbClr val="FF0000"/>
                </a:solidFill>
                <a:latin typeface="Pristina" panose="03060402040406080204" pitchFamily="66" charset="0"/>
              </a:rPr>
              <a:t>(were you not interested in it, please skip it !)</a:t>
            </a:r>
            <a:endParaRPr lang="zh-CN" altLang="en-US" dirty="0">
              <a:solidFill>
                <a:srgbClr val="FF0000"/>
              </a:solidFill>
              <a:latin typeface="Pristina" panose="03060402040406080204" pitchFamily="66" charset="0"/>
            </a:endParaRPr>
          </a:p>
        </p:txBody>
      </p:sp>
      <p:pic>
        <p:nvPicPr>
          <p:cNvPr id="4" name="图片 3">
            <a:extLst>
              <a:ext uri="{FF2B5EF4-FFF2-40B4-BE49-F238E27FC236}">
                <a16:creationId xmlns:a16="http://schemas.microsoft.com/office/drawing/2014/main" id="{81BFC0A7-43DE-F0BA-DFEB-F8656F5881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110" y="3725567"/>
            <a:ext cx="4375820" cy="2163629"/>
          </a:xfrm>
          <a:prstGeom prst="rect">
            <a:avLst/>
          </a:prstGeom>
        </p:spPr>
      </p:pic>
      <p:sp>
        <p:nvSpPr>
          <p:cNvPr id="5" name="文本框 4">
            <a:extLst>
              <a:ext uri="{FF2B5EF4-FFF2-40B4-BE49-F238E27FC236}">
                <a16:creationId xmlns:a16="http://schemas.microsoft.com/office/drawing/2014/main" id="{89B777E2-CB0B-B74E-C53E-08624358EF27}"/>
              </a:ext>
            </a:extLst>
          </p:cNvPr>
          <p:cNvSpPr txBox="1"/>
          <p:nvPr/>
        </p:nvSpPr>
        <p:spPr>
          <a:xfrm>
            <a:off x="782110" y="1633209"/>
            <a:ext cx="7096815" cy="1446550"/>
          </a:xfrm>
          <a:prstGeom prst="rect">
            <a:avLst/>
          </a:prstGeom>
          <a:noFill/>
        </p:spPr>
        <p:txBody>
          <a:bodyPr wrap="none" rtlCol="0">
            <a:spAutoFit/>
          </a:bodyPr>
          <a:lstStyle/>
          <a:p>
            <a:r>
              <a:rPr lang="en-US" altLang="zh-CN" sz="4400" dirty="0">
                <a:latin typeface="Times New Roman" panose="02020603050405020304" pitchFamily="18" charset="0"/>
                <a:cs typeface="Times New Roman" panose="02020603050405020304" pitchFamily="18" charset="0"/>
              </a:rPr>
              <a:t>Can be used to do elimination:</a:t>
            </a:r>
          </a:p>
          <a:p>
            <a:r>
              <a:rPr lang="en-US" altLang="zh-CN" sz="4400" dirty="0">
                <a:latin typeface="Times New Roman" panose="02020603050405020304" pitchFamily="18" charset="0"/>
                <a:cs typeface="Times New Roman" panose="02020603050405020304" pitchFamily="18" charset="0"/>
              </a:rPr>
              <a:t>Ha = ||a||e</a:t>
            </a:r>
            <a:r>
              <a:rPr lang="en-US" altLang="zh-CN" sz="4400" baseline="-25000" dirty="0">
                <a:latin typeface="Times New Roman" panose="02020603050405020304" pitchFamily="18" charset="0"/>
                <a:cs typeface="Times New Roman" panose="02020603050405020304" pitchFamily="18" charset="0"/>
              </a:rPr>
              <a:t>1</a:t>
            </a:r>
            <a:r>
              <a:rPr lang="en-US" altLang="zh-CN" sz="4400" dirty="0">
                <a:latin typeface="Times New Roman" panose="02020603050405020304" pitchFamily="18" charset="0"/>
                <a:cs typeface="Times New Roman" panose="02020603050405020304" pitchFamily="18" charset="0"/>
              </a:rPr>
              <a:t>(norm preserving)</a:t>
            </a:r>
            <a:endParaRPr lang="zh-CN" altLang="en-US" sz="4400" baseline="-25000" dirty="0">
              <a:latin typeface="Times New Roman" panose="02020603050405020304" pitchFamily="18" charset="0"/>
              <a:cs typeface="Times New Roman" panose="02020603050405020304" pitchFamily="18" charset="0"/>
            </a:endParaRPr>
          </a:p>
        </p:txBody>
      </p:sp>
      <p:sp>
        <p:nvSpPr>
          <p:cNvPr id="6" name="文本框 5">
            <a:extLst>
              <a:ext uri="{FF2B5EF4-FFF2-40B4-BE49-F238E27FC236}">
                <a16:creationId xmlns:a16="http://schemas.microsoft.com/office/drawing/2014/main" id="{BB66AA11-5684-3A9A-44FE-20ADC50EAE09}"/>
              </a:ext>
            </a:extLst>
          </p:cNvPr>
          <p:cNvSpPr txBox="1"/>
          <p:nvPr/>
        </p:nvSpPr>
        <p:spPr>
          <a:xfrm>
            <a:off x="782110" y="3182361"/>
            <a:ext cx="5902578" cy="769441"/>
          </a:xfrm>
          <a:prstGeom prst="rect">
            <a:avLst/>
          </a:prstGeom>
          <a:noFill/>
        </p:spPr>
        <p:txBody>
          <a:bodyPr wrap="none" rtlCol="0">
            <a:spAutoFit/>
          </a:bodyPr>
          <a:lstStyle/>
          <a:p>
            <a:r>
              <a:rPr lang="en-US" altLang="zh-CN" sz="4400" dirty="0">
                <a:latin typeface="Times New Roman" panose="02020603050405020304" pitchFamily="18" charset="0"/>
                <a:cs typeface="Times New Roman" panose="02020603050405020304" pitchFamily="18" charset="0"/>
              </a:rPr>
              <a:t>Geometric interpretation:</a:t>
            </a:r>
            <a:endParaRPr lang="zh-CN" altLang="en-US" sz="4400" dirty="0">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07E519A3-BC16-AF00-AF0C-7F04BB088BA4}"/>
              </a:ext>
            </a:extLst>
          </p:cNvPr>
          <p:cNvSpPr txBox="1"/>
          <p:nvPr/>
        </p:nvSpPr>
        <p:spPr>
          <a:xfrm>
            <a:off x="5157930" y="3980981"/>
            <a:ext cx="6752169" cy="1077218"/>
          </a:xfrm>
          <a:prstGeom prst="rect">
            <a:avLst/>
          </a:prstGeom>
          <a:noFill/>
        </p:spPr>
        <p:txBody>
          <a:bodyPr wrap="none" rtlCol="0">
            <a:spAutoFit/>
          </a:bodyPr>
          <a:lstStyle/>
          <a:p>
            <a:r>
              <a:rPr lang="en-US" altLang="zh-CN" sz="3200" dirty="0">
                <a:solidFill>
                  <a:srgbClr val="00B0F0"/>
                </a:solidFill>
                <a:latin typeface="Times New Roman" panose="02020603050405020304" pitchFamily="18" charset="0"/>
                <a:cs typeface="Times New Roman" panose="02020603050405020304" pitchFamily="18" charset="0"/>
              </a:rPr>
              <a:t>How about the inverse and determinant </a:t>
            </a:r>
          </a:p>
          <a:p>
            <a:r>
              <a:rPr lang="en-US" altLang="zh-CN" sz="3200" dirty="0">
                <a:solidFill>
                  <a:srgbClr val="00B0F0"/>
                </a:solidFill>
                <a:latin typeface="Times New Roman" panose="02020603050405020304" pitchFamily="18" charset="0"/>
                <a:cs typeface="Times New Roman" panose="02020603050405020304" pitchFamily="18" charset="0"/>
              </a:rPr>
              <a:t>of the reflection matrix?</a:t>
            </a:r>
          </a:p>
        </p:txBody>
      </p:sp>
      <p:sp>
        <p:nvSpPr>
          <p:cNvPr id="8" name="文本框 7">
            <a:extLst>
              <a:ext uri="{FF2B5EF4-FFF2-40B4-BE49-F238E27FC236}">
                <a16:creationId xmlns:a16="http://schemas.microsoft.com/office/drawing/2014/main" id="{A72AA39A-2C46-FD01-2502-379B58CFB8BD}"/>
              </a:ext>
            </a:extLst>
          </p:cNvPr>
          <p:cNvSpPr txBox="1"/>
          <p:nvPr/>
        </p:nvSpPr>
        <p:spPr>
          <a:xfrm>
            <a:off x="5157930" y="5037475"/>
            <a:ext cx="6524543" cy="1200329"/>
          </a:xfrm>
          <a:prstGeom prst="rect">
            <a:avLst/>
          </a:prstGeom>
          <a:noFill/>
        </p:spPr>
        <p:txBody>
          <a:bodyPr wrap="none" rtlCol="0">
            <a:spAutoFit/>
          </a:bodyPr>
          <a:lstStyle/>
          <a:p>
            <a:r>
              <a:rPr lang="en-US" altLang="zh-CN" sz="2400" dirty="0">
                <a:solidFill>
                  <a:srgbClr val="FF0000"/>
                </a:solidFill>
                <a:latin typeface="Times New Roman" panose="02020603050405020304" pitchFamily="18" charset="0"/>
                <a:cs typeface="Times New Roman" panose="02020603050405020304" pitchFamily="18" charset="0"/>
              </a:rPr>
              <a:t>(hint: inverse(1.geometric meaning 2.the reflection </a:t>
            </a:r>
          </a:p>
          <a:p>
            <a:r>
              <a:rPr lang="en-US" altLang="zh-CN" sz="2400" dirty="0">
                <a:solidFill>
                  <a:srgbClr val="FF0000"/>
                </a:solidFill>
                <a:latin typeface="Times New Roman" panose="02020603050405020304" pitchFamily="18" charset="0"/>
                <a:cs typeface="Times New Roman" panose="02020603050405020304" pitchFamily="18" charset="0"/>
              </a:rPr>
              <a:t>matrix is essentially a special orthogonal matrix)</a:t>
            </a:r>
          </a:p>
          <a:p>
            <a:r>
              <a:rPr lang="en-US" altLang="zh-CN" sz="2400" dirty="0">
                <a:solidFill>
                  <a:srgbClr val="FF0000"/>
                </a:solidFill>
                <a:latin typeface="Times New Roman" panose="02020603050405020304" pitchFamily="18" charset="0"/>
                <a:cs typeface="Times New Roman" panose="02020603050405020304" pitchFamily="18" charset="0"/>
              </a:rPr>
              <a:t>         determinant(start with simple examples))</a:t>
            </a:r>
            <a:endParaRPr lang="zh-CN" alt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820545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11C7DE8-F5B1-D538-9174-63094D998170}"/>
              </a:ext>
            </a:extLst>
          </p:cNvPr>
          <p:cNvSpPr>
            <a:spLocks noGrp="1"/>
          </p:cNvSpPr>
          <p:nvPr>
            <p:ph type="title"/>
          </p:nvPr>
        </p:nvSpPr>
        <p:spPr>
          <a:xfrm>
            <a:off x="838200" y="365126"/>
            <a:ext cx="10515600" cy="991534"/>
          </a:xfrm>
        </p:spPr>
        <p:txBody>
          <a:bodyPr/>
          <a:lstStyle/>
          <a:p>
            <a:r>
              <a:rPr lang="en-US" altLang="zh-CN" sz="5400" dirty="0">
                <a:solidFill>
                  <a:srgbClr val="00B0F0"/>
                </a:solidFill>
                <a:latin typeface="Blackadder ITC" panose="04020505051007020D02" pitchFamily="82" charset="0"/>
              </a:rPr>
              <a:t>Gram-Schmidt Process</a:t>
            </a:r>
            <a:endParaRPr lang="zh-CN" altLang="en-US" sz="5400" dirty="0">
              <a:solidFill>
                <a:srgbClr val="00B0F0"/>
              </a:solidFill>
              <a:latin typeface="Blackadder ITC" panose="04020505051007020D02" pitchFamily="82" charset="0"/>
            </a:endParaRPr>
          </a:p>
        </p:txBody>
      </p:sp>
      <p:sp>
        <p:nvSpPr>
          <p:cNvPr id="3" name="文本框 2">
            <a:extLst>
              <a:ext uri="{FF2B5EF4-FFF2-40B4-BE49-F238E27FC236}">
                <a16:creationId xmlns:a16="http://schemas.microsoft.com/office/drawing/2014/main" id="{C7D48D40-2D3D-634C-E5BD-4903A205E54A}"/>
              </a:ext>
            </a:extLst>
          </p:cNvPr>
          <p:cNvSpPr txBox="1"/>
          <p:nvPr/>
        </p:nvSpPr>
        <p:spPr>
          <a:xfrm>
            <a:off x="838200" y="1296894"/>
            <a:ext cx="1771639" cy="646331"/>
          </a:xfrm>
          <a:prstGeom prst="rect">
            <a:avLst/>
          </a:prstGeom>
          <a:noFill/>
        </p:spPr>
        <p:txBody>
          <a:bodyPr wrap="none" rtlCol="0">
            <a:spAutoFit/>
          </a:bodyPr>
          <a:lstStyle/>
          <a:p>
            <a:r>
              <a:rPr lang="en-US" altLang="zh-CN" sz="3600" dirty="0">
                <a:solidFill>
                  <a:srgbClr val="FF0000"/>
                </a:solidFill>
                <a:latin typeface="Blackadder ITC" panose="04020505051007020D02" pitchFamily="82" charset="0"/>
              </a:rPr>
              <a:t>For what?</a:t>
            </a:r>
            <a:endParaRPr lang="zh-CN" altLang="en-US" sz="3600" dirty="0">
              <a:solidFill>
                <a:srgbClr val="FF0000"/>
              </a:solidFill>
              <a:latin typeface="Blackadder ITC" panose="04020505051007020D02" pitchFamily="82" charset="0"/>
            </a:endParaRPr>
          </a:p>
        </p:txBody>
      </p:sp>
      <p:sp>
        <p:nvSpPr>
          <p:cNvPr id="4" name="文本框 3">
            <a:extLst>
              <a:ext uri="{FF2B5EF4-FFF2-40B4-BE49-F238E27FC236}">
                <a16:creationId xmlns:a16="http://schemas.microsoft.com/office/drawing/2014/main" id="{5B981086-C189-B26C-7B1D-F0F2EDF90808}"/>
              </a:ext>
            </a:extLst>
          </p:cNvPr>
          <p:cNvSpPr txBox="1"/>
          <p:nvPr/>
        </p:nvSpPr>
        <p:spPr>
          <a:xfrm>
            <a:off x="838200" y="1943225"/>
            <a:ext cx="7045518" cy="646331"/>
          </a:xfrm>
          <a:prstGeom prst="rect">
            <a:avLst/>
          </a:prstGeom>
          <a:noFill/>
        </p:spPr>
        <p:txBody>
          <a:bodyPr wrap="none" rtlCol="0">
            <a:spAutoFit/>
          </a:bodyPr>
          <a:lstStyle/>
          <a:p>
            <a:r>
              <a:rPr lang="en-US" altLang="zh-CN" sz="3600" dirty="0">
                <a:latin typeface="Times New Roman" panose="02020603050405020304" pitchFamily="18" charset="0"/>
                <a:cs typeface="Times New Roman" panose="02020603050405020304" pitchFamily="18" charset="0"/>
              </a:rPr>
              <a:t>Find the orthogonal basis of span(S)</a:t>
            </a:r>
            <a:endParaRPr lang="zh-CN" altLang="en-US" sz="3600" dirty="0">
              <a:latin typeface="Times New Roman" panose="02020603050405020304" pitchFamily="18" charset="0"/>
              <a:cs typeface="Times New Roman" panose="02020603050405020304" pitchFamily="18" charset="0"/>
            </a:endParaRPr>
          </a:p>
        </p:txBody>
      </p:sp>
      <p:sp>
        <p:nvSpPr>
          <p:cNvPr id="5" name="文本框 4">
            <a:extLst>
              <a:ext uri="{FF2B5EF4-FFF2-40B4-BE49-F238E27FC236}">
                <a16:creationId xmlns:a16="http://schemas.microsoft.com/office/drawing/2014/main" id="{0E7D7C9B-B3F7-437A-6F6A-6ADDD8F08D3B}"/>
              </a:ext>
            </a:extLst>
          </p:cNvPr>
          <p:cNvSpPr txBox="1"/>
          <p:nvPr/>
        </p:nvSpPr>
        <p:spPr>
          <a:xfrm>
            <a:off x="822170" y="2551827"/>
            <a:ext cx="1787669" cy="646331"/>
          </a:xfrm>
          <a:prstGeom prst="rect">
            <a:avLst/>
          </a:prstGeom>
          <a:noFill/>
        </p:spPr>
        <p:txBody>
          <a:bodyPr wrap="none" rtlCol="0">
            <a:spAutoFit/>
          </a:bodyPr>
          <a:lstStyle/>
          <a:p>
            <a:r>
              <a:rPr lang="en-US" altLang="zh-CN" sz="3600" dirty="0">
                <a:solidFill>
                  <a:srgbClr val="FF0000"/>
                </a:solidFill>
                <a:latin typeface="Blackadder ITC" panose="04020505051007020D02" pitchFamily="82" charset="0"/>
              </a:rPr>
              <a:t>Key idea:</a:t>
            </a:r>
            <a:endParaRPr lang="zh-CN" altLang="en-US" sz="3600" dirty="0">
              <a:solidFill>
                <a:srgbClr val="FF0000"/>
              </a:solidFill>
              <a:latin typeface="Blackadder ITC" panose="04020505051007020D02" pitchFamily="82" charset="0"/>
            </a:endParaRPr>
          </a:p>
        </p:txBody>
      </p:sp>
      <p:sp>
        <p:nvSpPr>
          <p:cNvPr id="6" name="文本框 5">
            <a:extLst>
              <a:ext uri="{FF2B5EF4-FFF2-40B4-BE49-F238E27FC236}">
                <a16:creationId xmlns:a16="http://schemas.microsoft.com/office/drawing/2014/main" id="{91C5D47E-AB33-B085-2B59-164D38E79FE6}"/>
              </a:ext>
            </a:extLst>
          </p:cNvPr>
          <p:cNvSpPr txBox="1"/>
          <p:nvPr/>
        </p:nvSpPr>
        <p:spPr>
          <a:xfrm>
            <a:off x="822170" y="3138392"/>
            <a:ext cx="1954381" cy="646331"/>
          </a:xfrm>
          <a:prstGeom prst="rect">
            <a:avLst/>
          </a:prstGeom>
          <a:noFill/>
        </p:spPr>
        <p:txBody>
          <a:bodyPr wrap="none" rtlCol="0">
            <a:spAutoFit/>
          </a:bodyPr>
          <a:lstStyle/>
          <a:p>
            <a:r>
              <a:rPr lang="en-US" altLang="zh-CN" sz="3600" dirty="0">
                <a:latin typeface="Times New Roman" panose="02020603050405020304" pitchFamily="18" charset="0"/>
                <a:cs typeface="Times New Roman" panose="02020603050405020304" pitchFamily="18" charset="0"/>
              </a:rPr>
              <a:t>Induction</a:t>
            </a:r>
            <a:endParaRPr lang="zh-CN" altLang="en-US" sz="3600" dirty="0">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5DAC8316-9516-0D4E-ACFE-8B8893FD8DCE}"/>
              </a:ext>
            </a:extLst>
          </p:cNvPr>
          <p:cNvSpPr txBox="1"/>
          <p:nvPr/>
        </p:nvSpPr>
        <p:spPr>
          <a:xfrm>
            <a:off x="822170" y="3784723"/>
            <a:ext cx="1481496" cy="646331"/>
          </a:xfrm>
          <a:prstGeom prst="rect">
            <a:avLst/>
          </a:prstGeom>
          <a:noFill/>
        </p:spPr>
        <p:txBody>
          <a:bodyPr wrap="none" rtlCol="0">
            <a:spAutoFit/>
          </a:bodyPr>
          <a:lstStyle/>
          <a:p>
            <a:r>
              <a:rPr lang="en-US" altLang="zh-CN" sz="3600" dirty="0">
                <a:solidFill>
                  <a:srgbClr val="FF0000"/>
                </a:solidFill>
                <a:latin typeface="Blackadder ITC" panose="04020505051007020D02" pitchFamily="82" charset="0"/>
              </a:rPr>
              <a:t>Process:</a:t>
            </a:r>
            <a:endParaRPr lang="zh-CN" altLang="en-US" sz="3600" dirty="0">
              <a:solidFill>
                <a:srgbClr val="FF0000"/>
              </a:solidFill>
              <a:latin typeface="Blackadder ITC" panose="04020505051007020D02" pitchFamily="82" charset="0"/>
            </a:endParaRPr>
          </a:p>
        </p:txBody>
      </p:sp>
      <p:sp>
        <p:nvSpPr>
          <p:cNvPr id="8" name="文本框 7">
            <a:extLst>
              <a:ext uri="{FF2B5EF4-FFF2-40B4-BE49-F238E27FC236}">
                <a16:creationId xmlns:a16="http://schemas.microsoft.com/office/drawing/2014/main" id="{9038E4ED-9FA6-2B4E-562E-F7B2EAABDC17}"/>
              </a:ext>
            </a:extLst>
          </p:cNvPr>
          <p:cNvSpPr txBox="1"/>
          <p:nvPr/>
        </p:nvSpPr>
        <p:spPr>
          <a:xfrm>
            <a:off x="838200" y="4431053"/>
            <a:ext cx="8999071" cy="2308324"/>
          </a:xfrm>
          <a:prstGeom prst="rect">
            <a:avLst/>
          </a:prstGeom>
          <a:noFill/>
        </p:spPr>
        <p:txBody>
          <a:bodyPr wrap="square" rtlCol="0">
            <a:spAutoFit/>
          </a:bodyPr>
          <a:lstStyle/>
          <a:p>
            <a:r>
              <a:rPr lang="en-US" altLang="zh-CN" sz="2400" dirty="0">
                <a:solidFill>
                  <a:srgbClr val="00B0F0"/>
                </a:solidFill>
                <a:latin typeface="Times New Roman" panose="02020603050405020304" pitchFamily="18" charset="0"/>
                <a:cs typeface="Times New Roman" panose="02020603050405020304" pitchFamily="18" charset="0"/>
              </a:rPr>
              <a:t>Vector 1</a:t>
            </a:r>
            <a:r>
              <a:rPr lang="en-US" altLang="zh-CN" sz="2400" dirty="0">
                <a:latin typeface="Times New Roman" panose="02020603050405020304" pitchFamily="18" charset="0"/>
                <a:cs typeface="Times New Roman" panose="02020603050405020304" pitchFamily="18" charset="0"/>
              </a:rPr>
              <a:t> in S:     </a:t>
            </a:r>
            <a:r>
              <a:rPr lang="en-US" altLang="zh-CN" sz="2400" dirty="0">
                <a:solidFill>
                  <a:srgbClr val="FF0000"/>
                </a:solidFill>
                <a:latin typeface="Times New Roman" panose="02020603050405020304" pitchFamily="18" charset="0"/>
                <a:cs typeface="Times New Roman" panose="02020603050405020304" pitchFamily="18" charset="0"/>
              </a:rPr>
              <a:t>calculate:    </a:t>
            </a:r>
            <a:r>
              <a:rPr lang="en-US" altLang="zh-CN" sz="2400" dirty="0">
                <a:latin typeface="Times New Roman" panose="02020603050405020304" pitchFamily="18" charset="0"/>
                <a:cs typeface="Times New Roman" panose="02020603050405020304" pitchFamily="18" charset="0"/>
              </a:rPr>
              <a:t>********                           normalize:</a:t>
            </a:r>
          </a:p>
          <a:p>
            <a:r>
              <a:rPr lang="en-US" altLang="zh-CN" sz="2400" dirty="0">
                <a:latin typeface="Times New Roman" panose="02020603050405020304" pitchFamily="18" charset="0"/>
                <a:cs typeface="Times New Roman" panose="02020603050405020304" pitchFamily="18" charset="0"/>
              </a:rPr>
              <a:t>Vector 2 in S:     calculate:                                               normalize:</a:t>
            </a:r>
          </a:p>
          <a:p>
            <a:r>
              <a:rPr lang="en-US" altLang="zh-CN" sz="2400" dirty="0">
                <a:latin typeface="Times New Roman" panose="02020603050405020304" pitchFamily="18" charset="0"/>
                <a:cs typeface="Times New Roman" panose="02020603050405020304" pitchFamily="18" charset="0"/>
              </a:rPr>
              <a:t>Vector 3 in S:     calculate:                                               normalize:</a:t>
            </a:r>
          </a:p>
          <a:p>
            <a:r>
              <a:rPr lang="en-US" altLang="zh-CN" sz="2400" dirty="0">
                <a:latin typeface="Times New Roman" panose="02020603050405020304" pitchFamily="18" charset="0"/>
                <a:cs typeface="Times New Roman" panose="02020603050405020304" pitchFamily="18" charset="0"/>
              </a:rPr>
              <a:t>Vector 4 in S: …….(So on and so forth.)</a:t>
            </a:r>
          </a:p>
          <a:p>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Eventually, the orthogonal basis of span(S) is {v</a:t>
            </a:r>
            <a:r>
              <a:rPr lang="en-US" altLang="zh-CN" sz="2400" baseline="-25000" dirty="0">
                <a:latin typeface="Times New Roman" panose="02020603050405020304" pitchFamily="18" charset="0"/>
                <a:cs typeface="Times New Roman" panose="02020603050405020304" pitchFamily="18" charset="0"/>
              </a:rPr>
              <a:t>1</a:t>
            </a:r>
            <a:r>
              <a:rPr lang="en-US" altLang="zh-CN" sz="2400" dirty="0">
                <a:latin typeface="Times New Roman" panose="02020603050405020304" pitchFamily="18" charset="0"/>
                <a:cs typeface="Times New Roman" panose="02020603050405020304" pitchFamily="18" charset="0"/>
              </a:rPr>
              <a:t>, v</a:t>
            </a:r>
            <a:r>
              <a:rPr lang="en-US" altLang="zh-CN" sz="2400" baseline="-25000" dirty="0">
                <a:latin typeface="Times New Roman" panose="02020603050405020304" pitchFamily="18" charset="0"/>
                <a:cs typeface="Times New Roman" panose="02020603050405020304" pitchFamily="18" charset="0"/>
              </a:rPr>
              <a:t>2</a:t>
            </a:r>
            <a:r>
              <a:rPr lang="en-US" altLang="zh-CN" sz="2400" dirty="0">
                <a:latin typeface="Times New Roman" panose="02020603050405020304" pitchFamily="18" charset="0"/>
                <a:cs typeface="Times New Roman" panose="02020603050405020304" pitchFamily="18" charset="0"/>
              </a:rPr>
              <a:t>, v</a:t>
            </a:r>
            <a:r>
              <a:rPr lang="en-US" altLang="zh-CN" sz="2400" baseline="-25000" dirty="0">
                <a:latin typeface="Times New Roman" panose="02020603050405020304" pitchFamily="18" charset="0"/>
                <a:cs typeface="Times New Roman" panose="02020603050405020304" pitchFamily="18" charset="0"/>
              </a:rPr>
              <a:t>3</a:t>
            </a:r>
            <a:r>
              <a:rPr lang="en-US" altLang="zh-CN" sz="2400" dirty="0">
                <a:latin typeface="Times New Roman" panose="02020603050405020304" pitchFamily="18" charset="0"/>
                <a:cs typeface="Times New Roman" panose="02020603050405020304" pitchFamily="18" charset="0"/>
              </a:rPr>
              <a:t>,…}</a:t>
            </a:r>
            <a:endParaRPr lang="zh-CN" altLang="en-US" sz="2400" dirty="0">
              <a:latin typeface="Times New Roman" panose="02020603050405020304" pitchFamily="18" charset="0"/>
              <a:cs typeface="Times New Roman" panose="02020603050405020304" pitchFamily="18" charset="0"/>
            </a:endParaRPr>
          </a:p>
        </p:txBody>
      </p:sp>
      <p:pic>
        <p:nvPicPr>
          <p:cNvPr id="10" name="图片 9">
            <a:extLst>
              <a:ext uri="{FF2B5EF4-FFF2-40B4-BE49-F238E27FC236}">
                <a16:creationId xmlns:a16="http://schemas.microsoft.com/office/drawing/2014/main" id="{F05080E3-23A3-C09C-ABB6-28A2F03D67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81971" y="4441116"/>
            <a:ext cx="904843" cy="417203"/>
          </a:xfrm>
          <a:prstGeom prst="rect">
            <a:avLst/>
          </a:prstGeom>
        </p:spPr>
      </p:pic>
      <p:pic>
        <p:nvPicPr>
          <p:cNvPr id="14" name="图片 13">
            <a:extLst>
              <a:ext uri="{FF2B5EF4-FFF2-40B4-BE49-F238E27FC236}">
                <a16:creationId xmlns:a16="http://schemas.microsoft.com/office/drawing/2014/main" id="{FE43A8BD-7B61-17A4-D43E-3B63D28EA1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5925" y="4846551"/>
            <a:ext cx="2753557" cy="415499"/>
          </a:xfrm>
          <a:prstGeom prst="rect">
            <a:avLst/>
          </a:prstGeom>
        </p:spPr>
      </p:pic>
      <p:pic>
        <p:nvPicPr>
          <p:cNvPr id="16" name="图片 15">
            <a:extLst>
              <a:ext uri="{FF2B5EF4-FFF2-40B4-BE49-F238E27FC236}">
                <a16:creationId xmlns:a16="http://schemas.microsoft.com/office/drawing/2014/main" id="{E9E4AD56-985C-5566-E6DF-4C9F4ABA9E81}"/>
              </a:ext>
            </a:extLst>
          </p:cNvPr>
          <p:cNvPicPr>
            <a:picLocks noChangeAspect="1"/>
          </p:cNvPicPr>
          <p:nvPr/>
        </p:nvPicPr>
        <p:blipFill rotWithShape="1">
          <a:blip r:embed="rId4">
            <a:extLst>
              <a:ext uri="{28A0092B-C50C-407E-A947-70E740481C1C}">
                <a14:useLocalDpi xmlns:a14="http://schemas.microsoft.com/office/drawing/2010/main" val="0"/>
              </a:ext>
            </a:extLst>
          </a:blip>
          <a:srcRect t="15555"/>
          <a:stretch/>
        </p:blipFill>
        <p:spPr>
          <a:xfrm>
            <a:off x="9109492" y="4790008"/>
            <a:ext cx="1145370" cy="628903"/>
          </a:xfrm>
          <a:prstGeom prst="rect">
            <a:avLst/>
          </a:prstGeom>
        </p:spPr>
      </p:pic>
      <p:pic>
        <p:nvPicPr>
          <p:cNvPr id="18" name="图片 17">
            <a:extLst>
              <a:ext uri="{FF2B5EF4-FFF2-40B4-BE49-F238E27FC236}">
                <a16:creationId xmlns:a16="http://schemas.microsoft.com/office/drawing/2014/main" id="{67BC5F6A-54A3-69C5-542A-2FA17249BB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05572" y="5236092"/>
            <a:ext cx="3490938" cy="395290"/>
          </a:xfrm>
          <a:prstGeom prst="rect">
            <a:avLst/>
          </a:prstGeom>
        </p:spPr>
      </p:pic>
      <p:pic>
        <p:nvPicPr>
          <p:cNvPr id="20" name="图片 19">
            <a:extLst>
              <a:ext uri="{FF2B5EF4-FFF2-40B4-BE49-F238E27FC236}">
                <a16:creationId xmlns:a16="http://schemas.microsoft.com/office/drawing/2014/main" id="{FA9E08DB-9693-C478-F9BD-7840B0C20DC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31933" y="5285585"/>
            <a:ext cx="1204921" cy="500066"/>
          </a:xfrm>
          <a:prstGeom prst="rect">
            <a:avLst/>
          </a:prstGeom>
        </p:spPr>
      </p:pic>
    </p:spTree>
    <p:extLst>
      <p:ext uri="{BB962C8B-B14F-4D97-AF65-F5344CB8AC3E}">
        <p14:creationId xmlns:p14="http://schemas.microsoft.com/office/powerpoint/2010/main" val="322555335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第一PPT，www.1ppt.com">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iflqtuce">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3208</TotalTime>
  <Words>900</Words>
  <Application>Microsoft Office PowerPoint</Application>
  <PresentationFormat>宽屏</PresentationFormat>
  <Paragraphs>99</Paragraphs>
  <Slides>17</Slides>
  <Notes>5</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17</vt:i4>
      </vt:variant>
    </vt:vector>
  </HeadingPairs>
  <TitlesOfParts>
    <vt:vector size="30" baseType="lpstr">
      <vt:lpstr>Adobe Caslon Pro Bold</vt:lpstr>
      <vt:lpstr>华文行楷</vt:lpstr>
      <vt:lpstr>三极准柔宋</vt:lpstr>
      <vt:lpstr>微软雅黑</vt:lpstr>
      <vt:lpstr>Aptos</vt:lpstr>
      <vt:lpstr>Arial</vt:lpstr>
      <vt:lpstr>Blackadder ITC</vt:lpstr>
      <vt:lpstr>Calibri</vt:lpstr>
      <vt:lpstr>Eras Demi ITC</vt:lpstr>
      <vt:lpstr>Pristina</vt:lpstr>
      <vt:lpstr>Times New Roman</vt:lpstr>
      <vt:lpstr>第一PPT，www.1ppt.com</vt:lpstr>
      <vt:lpstr>自定义设计方案</vt:lpstr>
      <vt:lpstr>PowerPoint 演示文稿</vt:lpstr>
      <vt:lpstr>PowerPoint 演示文稿</vt:lpstr>
      <vt:lpstr>Brief  review for Least square problem please meticulously read it if the least square problem is still challenging for you because it takes me more than 1 hour to type it while compressing all the content to a single page and establishing the connection with the previous content.   </vt:lpstr>
      <vt:lpstr>Orthonormal basis</vt:lpstr>
      <vt:lpstr>Orthogonal matrix</vt:lpstr>
      <vt:lpstr>Orthogonal       versus             Orthonormal </vt:lpstr>
      <vt:lpstr>Exercise 1</vt:lpstr>
      <vt:lpstr>In case you are interested in the reflection matrix: (supplementary) (were you not interested in it, please skip it !)</vt:lpstr>
      <vt:lpstr>Gram-Schmidt Process</vt:lpstr>
      <vt:lpstr>What’s the correlation between Gram-Schmidt Process and  Least square problem? (supplementary)</vt:lpstr>
      <vt:lpstr>Exercise 2</vt:lpstr>
      <vt:lpstr>Determinant</vt:lpstr>
      <vt:lpstr>Exercise 3</vt:lpstr>
      <vt:lpstr>Supplementary：</vt:lpstr>
      <vt:lpstr>Revisit mid-term!</vt:lpstr>
      <vt:lpstr>PowerPoint 演示文稿</vt:lpstr>
      <vt:lpstr>PowerPoint 演示文稿</vt:lpstr>
    </vt:vector>
  </TitlesOfParts>
  <Manager>第一PPT</Manager>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时尚欧美</dc:title>
  <dc:creator>第一PPT</dc:creator>
  <cp:keywords>www.1ppt.com</cp:keywords>
  <dc:description>www.1ppt.com</dc:description>
  <cp:lastModifiedBy>思哲 李</cp:lastModifiedBy>
  <cp:revision>62</cp:revision>
  <dcterms:created xsi:type="dcterms:W3CDTF">2021-05-05T00:21:30Z</dcterms:created>
  <dcterms:modified xsi:type="dcterms:W3CDTF">2023-11-15T12:51:55Z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87F0D460AAC54A8D859F62BF8E49F898</vt:lpwstr>
  </property>
  <property fmtid="{D5CDD505-2E9C-101B-9397-08002B2CF9AE}" pid="3" name="KSOProductBuildVer">
    <vt:lpwstr>2052-11.1.0.10463</vt:lpwstr>
  </property>
</Properties>
</file>